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84C7-A41F-4887-8526-5723DE50F0A3}" type="datetimeFigureOut">
              <a:rPr lang="fr-FR" smtClean="0"/>
              <a:pPr/>
              <a:t>23/03/2021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8BF50-0679-4A62-9050-434A4E038F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Baccalauréat professionnel</a:t>
            </a:r>
            <a:br>
              <a:rPr lang="fr-FR" b="1" dirty="0" smtClean="0"/>
            </a:br>
            <a:r>
              <a:rPr lang="fr-FR" b="1" dirty="0" err="1" smtClean="0"/>
              <a:t>AGOrA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sz="3100" b="1" i="1" dirty="0" smtClean="0">
                <a:solidFill>
                  <a:schemeClr val="accent3">
                    <a:lumMod val="75000"/>
                  </a:schemeClr>
                </a:solidFill>
              </a:rPr>
              <a:t>rentrée 2021</a:t>
            </a:r>
            <a:br>
              <a:rPr lang="fr-FR" sz="31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/>
              <a:t>en </a:t>
            </a:r>
            <a:r>
              <a:rPr lang="fr-FR" dirty="0"/>
              <a:t>3 ans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Lycée </a:t>
            </a:r>
            <a:r>
              <a:rPr lang="fr-FR" dirty="0"/>
              <a:t>Lyautey - </a:t>
            </a:r>
            <a:r>
              <a:rPr lang="fr-FR" dirty="0" smtClean="0"/>
              <a:t>Maroc</a:t>
            </a:r>
            <a:endParaRPr lang="fr-FR" dirty="0"/>
          </a:p>
        </p:txBody>
      </p:sp>
      <p:pic>
        <p:nvPicPr>
          <p:cNvPr id="3" name="Image 2" descr="ago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9456" y="1988840"/>
            <a:ext cx="5976664" cy="255374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4941168"/>
            <a:ext cx="1947184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 cstate="print"/>
          <a:srcRect l="29256" t="15344" r="4793" b="48148"/>
          <a:stretch>
            <a:fillRect/>
          </a:stretch>
        </p:blipFill>
        <p:spPr bwMode="auto">
          <a:xfrm>
            <a:off x="755576" y="836712"/>
            <a:ext cx="78488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5" b="9842"/>
          <a:stretch/>
        </p:blipFill>
        <p:spPr bwMode="auto">
          <a:xfrm>
            <a:off x="785067" y="1578633"/>
            <a:ext cx="6955285" cy="3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547664" y="76470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3">
                    <a:lumMod val="75000"/>
                  </a:schemeClr>
                </a:solidFill>
              </a:rPr>
              <a:t>3 pôles professionnels</a:t>
            </a:r>
            <a:endParaRPr lang="fr-FR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7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857356" y="2500307"/>
            <a:ext cx="6486516" cy="1357322"/>
          </a:xfrm>
        </p:spPr>
        <p:txBody>
          <a:bodyPr>
            <a:noAutofit/>
          </a:bodyPr>
          <a:lstStyle/>
          <a:p>
            <a:pPr lvl="0"/>
            <a:r>
              <a:rPr lang="fr-FR" sz="2400" b="1" dirty="0" smtClean="0"/>
              <a:t>Des espaces </a:t>
            </a:r>
            <a:r>
              <a:rPr lang="fr-FR" sz="2400" b="1" dirty="0"/>
              <a:t>professionnels</a:t>
            </a:r>
            <a:r>
              <a:rPr lang="fr-FR" sz="2400" dirty="0"/>
              <a:t> qui reproduisent l’environnement de </a:t>
            </a:r>
            <a:r>
              <a:rPr lang="fr-FR" sz="2400" dirty="0" smtClean="0"/>
              <a:t>l’entreprise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De </a:t>
            </a:r>
            <a:r>
              <a:rPr lang="fr-FR" sz="2400" dirty="0"/>
              <a:t>nombreux cours en </a:t>
            </a:r>
            <a:r>
              <a:rPr lang="fr-FR" sz="2400" b="1" dirty="0"/>
              <a:t>demi-groupes</a:t>
            </a:r>
            <a:r>
              <a:rPr lang="fr-FR" sz="2400" dirty="0"/>
              <a:t> pour apprendre plus </a:t>
            </a:r>
            <a:r>
              <a:rPr lang="fr-FR" sz="2400" dirty="0" smtClean="0"/>
              <a:t>facilement, </a:t>
            </a:r>
            <a:br>
              <a:rPr lang="fr-FR" sz="2400" dirty="0" smtClean="0"/>
            </a:br>
            <a:r>
              <a:rPr lang="fr-FR" sz="2400" dirty="0" smtClean="0"/>
              <a:t>un effectif limité à 24 élèves.</a:t>
            </a:r>
            <a:endParaRPr lang="fr-FR" sz="2400" dirty="0"/>
          </a:p>
        </p:txBody>
      </p:sp>
      <p:pic>
        <p:nvPicPr>
          <p:cNvPr id="8" name="Image 7" descr="bureau-p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214554"/>
            <a:ext cx="463475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ulle ronde 2"/>
          <p:cNvSpPr/>
          <p:nvPr/>
        </p:nvSpPr>
        <p:spPr>
          <a:xfrm>
            <a:off x="6660232" y="3878853"/>
            <a:ext cx="2232248" cy="1034454"/>
          </a:xfrm>
          <a:prstGeom prst="wedgeEllipseCallout">
            <a:avLst>
              <a:gd name="adj1" fmla="val -78137"/>
              <a:gd name="adj2" fmla="val -303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75165" y="405286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Avec un oral en terminale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 flipH="1">
            <a:off x="467544" y="332656"/>
            <a:ext cx="547260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Des enseignements généraux contextualisés et mieux articulés avec les enseignements professionnels grâce à de la </a:t>
            </a:r>
            <a:r>
              <a:rPr lang="fr-FR" sz="2000" b="1" dirty="0" err="1" smtClean="0">
                <a:solidFill>
                  <a:srgbClr val="FF0000"/>
                </a:solidFill>
              </a:rPr>
              <a:t>co</a:t>
            </a:r>
            <a:r>
              <a:rPr lang="fr-FR" sz="2000" b="1" dirty="0" smtClean="0">
                <a:solidFill>
                  <a:srgbClr val="FF0000"/>
                </a:solidFill>
              </a:rPr>
              <a:t>-intervention</a:t>
            </a:r>
            <a:r>
              <a:rPr lang="fr-FR" sz="2000" dirty="0" smtClean="0"/>
              <a:t> </a:t>
            </a:r>
          </a:p>
          <a:p>
            <a:pPr algn="ctr"/>
            <a:r>
              <a:rPr lang="fr-FR" sz="2000" dirty="0" smtClean="0"/>
              <a:t>(maths/gestion et lettres/administration)</a:t>
            </a:r>
          </a:p>
        </p:txBody>
      </p:sp>
      <p:sp>
        <p:nvSpPr>
          <p:cNvPr id="8" name="ZoneTexte 7"/>
          <p:cNvSpPr txBox="1"/>
          <p:nvPr/>
        </p:nvSpPr>
        <p:spPr>
          <a:xfrm flipH="1">
            <a:off x="3203846" y="5013176"/>
            <a:ext cx="51834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 classe de terminale, le choix est offert entre un </a:t>
            </a:r>
            <a:r>
              <a:rPr lang="fr-FR" b="1" dirty="0" smtClean="0"/>
              <a:t>module insertion </a:t>
            </a:r>
            <a:r>
              <a:rPr lang="fr-FR" dirty="0" smtClean="0"/>
              <a:t>professionnelle et un </a:t>
            </a:r>
            <a:r>
              <a:rPr lang="fr-FR" b="1" dirty="0" smtClean="0"/>
              <a:t>module poursuite d’études </a:t>
            </a:r>
            <a:r>
              <a:rPr lang="fr-FR" dirty="0" smtClean="0"/>
              <a:t>pour </a:t>
            </a:r>
            <a:r>
              <a:rPr lang="fr-FR" b="1" dirty="0" smtClean="0">
                <a:solidFill>
                  <a:srgbClr val="FF0000"/>
                </a:solidFill>
              </a:rPr>
              <a:t>préparer l’avenir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1331640" y="2564904"/>
            <a:ext cx="5832648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Réalisation d’un </a:t>
            </a:r>
            <a:r>
              <a:rPr lang="fr-FR" sz="2000" b="1" dirty="0" smtClean="0">
                <a:solidFill>
                  <a:srgbClr val="FF0000"/>
                </a:solidFill>
              </a:rPr>
              <a:t>chef d’œuvre </a:t>
            </a:r>
          </a:p>
          <a:p>
            <a:pPr algn="ctr"/>
            <a:r>
              <a:rPr lang="fr-FR" sz="2000" dirty="0" smtClean="0"/>
              <a:t>(pendant 2 ans)  </a:t>
            </a:r>
          </a:p>
          <a:p>
            <a:pPr algn="ctr"/>
            <a:r>
              <a:rPr lang="fr-FR" sz="2000" dirty="0" smtClean="0"/>
              <a:t>présenté au baccalauréat professionnel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651671"/>
            <a:ext cx="742955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Medium" pitchFamily="34" charset="0"/>
              </a:rPr>
              <a:t>Un baccalauréat professionnel </a:t>
            </a:r>
            <a:r>
              <a:rPr kumimoji="0" lang="fr-FR" altLang="ja-JP" sz="24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Medium" pitchFamily="34" charset="0"/>
              </a:rPr>
              <a:t>exigeant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Medium" pitchFamily="34" charset="0"/>
              </a:rPr>
              <a:t> qui nécessite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endParaRPr lang="fr-FR" altLang="ja-JP" sz="2400" dirty="0">
              <a:ea typeface="MS Mincho" pitchFamily="49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Un goût pour le travail sur poste informatique dans beaucoup de matières</a:t>
            </a: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Une capacité d’adaptation aux situations simples et complexes d’entreprises</a:t>
            </a: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Un esprit rigoureux et dynamique</a:t>
            </a: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Un contact avec le monde professionnel lors des périodes de formation en entreprise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7563" algn="l"/>
              </a:tabLst>
            </a:pP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fr-FR" altLang="ja-JP" sz="3600" b="1" i="0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MS Mincho" pitchFamily="49" charset="-128"/>
                <a:cs typeface="Franklin Gothic Book" pitchFamily="34" charset="0"/>
              </a:rPr>
              <a:t>22 semaines de stages</a:t>
            </a:r>
            <a:r>
              <a:rPr kumimoji="0" lang="fr-FR" altLang="ja-JP" sz="2400" b="1" i="0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MS Mincho" pitchFamily="49" charset="-128"/>
                <a:cs typeface="Franklin Gothic Book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au cours de 3 années de bac pro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(3 + 3 en seconde pro, 4 + 4 en 1</a:t>
            </a:r>
            <a:r>
              <a:rPr kumimoji="0" lang="fr-FR" altLang="ja-JP" sz="2400" b="0" i="0" u="none" strike="noStrike" cap="none" normalizeH="0" baseline="3000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ère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et en terminale pro)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928670"/>
            <a:ext cx="785818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Une </a:t>
            </a:r>
            <a:r>
              <a:rPr kumimoji="0" lang="fr-FR" altLang="ja-JP" sz="24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poursuite d’études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</a:t>
            </a:r>
            <a:r>
              <a:rPr kumimoji="0" lang="fr-FR" altLang="ja-JP" sz="24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en BTS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, pour les meilleurs élèves, par exemple en BTS Support à l’action managériale, en BTS Négociation Relation Digitalisée auprès des Clients ou en BTS Transport et Logistique…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ja-JP" sz="1200" dirty="0">
              <a:solidFill>
                <a:srgbClr val="00009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ja-JP" sz="1200" b="0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ja-JP" sz="1200" dirty="0">
              <a:solidFill>
                <a:srgbClr val="000090"/>
              </a:solidFill>
              <a:latin typeface="Times New Roman" pitchFamily="18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ja-JP" sz="11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ja-JP" sz="11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ja-JP" sz="11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D’autres poursuites d’études sont 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aussi</a:t>
            </a:r>
            <a:r>
              <a:rPr kumimoji="0" lang="fr-FR" altLang="ja-JP" sz="2400" b="0" i="0" u="none" strike="noStrike" cap="none" normalizeH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 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possible </a:t>
            </a:r>
            <a:r>
              <a:rPr kumimoji="0" lang="fr-FR" altLang="ja-JP" sz="2400" b="0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Franklin Gothic Book" pitchFamily="34" charset="0"/>
              </a:rPr>
              <a:t>dans des domaines très variés du secteur du tertiaire (infographie, tourisme, hôtellerie...)</a:t>
            </a:r>
            <a:endParaRPr kumimoji="0" lang="fr-FR" altLang="ja-JP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3" name="Image 2" descr="Résultat de recherche d'images pour &quot;bac pro GATL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714620"/>
            <a:ext cx="1984848" cy="111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209</Words>
  <Application>Microsoft Office PowerPoint</Application>
  <PresentationFormat>Affichage à l'écran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Baccalauréat professionnel AGOrA  rentrée 2021      en 3 ans  Lycée Lyautey - Maroc</vt:lpstr>
      <vt:lpstr>Présentation PowerPoint</vt:lpstr>
      <vt:lpstr>Présentation PowerPoint</vt:lpstr>
      <vt:lpstr>Des espaces professionnels qui reproduisent l’environnement de l’entreprise          De nombreux cours en demi-groupes pour apprendre plus facilement,  un effectif limité à 24 élèves.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seconde professionnelle  Gestion – Administration – Transport - Logistique  (Rentrée 2019)</dc:title>
  <dc:creator>pc-bureau</dc:creator>
  <cp:lastModifiedBy>Béatrice BONHOMMET</cp:lastModifiedBy>
  <cp:revision>9</cp:revision>
  <dcterms:created xsi:type="dcterms:W3CDTF">2019-03-28T10:42:10Z</dcterms:created>
  <dcterms:modified xsi:type="dcterms:W3CDTF">2021-03-23T09:11:43Z</dcterms:modified>
</cp:coreProperties>
</file>