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4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484C7-A41F-4887-8526-5723DE50F0A3}" type="datetimeFigureOut">
              <a:rPr lang="fr-FR" smtClean="0"/>
              <a:pPr/>
              <a:t>23/03/2021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8BF50-0679-4A62-9050-434A4E038F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484C7-A41F-4887-8526-5723DE50F0A3}" type="datetimeFigureOut">
              <a:rPr lang="fr-FR" smtClean="0"/>
              <a:pPr/>
              <a:t>23/03/2021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8BF50-0679-4A62-9050-434A4E038F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484C7-A41F-4887-8526-5723DE50F0A3}" type="datetimeFigureOut">
              <a:rPr lang="fr-FR" smtClean="0"/>
              <a:pPr/>
              <a:t>23/03/2021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8BF50-0679-4A62-9050-434A4E038F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484C7-A41F-4887-8526-5723DE50F0A3}" type="datetimeFigureOut">
              <a:rPr lang="fr-FR" smtClean="0"/>
              <a:pPr/>
              <a:t>23/03/2021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8BF50-0679-4A62-9050-434A4E038F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484C7-A41F-4887-8526-5723DE50F0A3}" type="datetimeFigureOut">
              <a:rPr lang="fr-FR" smtClean="0"/>
              <a:pPr/>
              <a:t>23/03/2021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8BF50-0679-4A62-9050-434A4E038F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484C7-A41F-4887-8526-5723DE50F0A3}" type="datetimeFigureOut">
              <a:rPr lang="fr-FR" smtClean="0"/>
              <a:pPr/>
              <a:t>23/03/2021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8BF50-0679-4A62-9050-434A4E038F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484C7-A41F-4887-8526-5723DE50F0A3}" type="datetimeFigureOut">
              <a:rPr lang="fr-FR" smtClean="0"/>
              <a:pPr/>
              <a:t>23/03/2021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8BF50-0679-4A62-9050-434A4E038F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484C7-A41F-4887-8526-5723DE50F0A3}" type="datetimeFigureOut">
              <a:rPr lang="fr-FR" smtClean="0"/>
              <a:pPr/>
              <a:t>23/03/2021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8BF50-0679-4A62-9050-434A4E038F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484C7-A41F-4887-8526-5723DE50F0A3}" type="datetimeFigureOut">
              <a:rPr lang="fr-FR" smtClean="0"/>
              <a:pPr/>
              <a:t>23/03/2021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8BF50-0679-4A62-9050-434A4E038F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484C7-A41F-4887-8526-5723DE50F0A3}" type="datetimeFigureOut">
              <a:rPr lang="fr-FR" smtClean="0"/>
              <a:pPr/>
              <a:t>23/03/2021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8BF50-0679-4A62-9050-434A4E038F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484C7-A41F-4887-8526-5723DE50F0A3}" type="datetimeFigureOut">
              <a:rPr lang="fr-FR" smtClean="0"/>
              <a:pPr/>
              <a:t>23/03/2021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8BF50-0679-4A62-9050-434A4E038F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484C7-A41F-4887-8526-5723DE50F0A3}" type="datetimeFigureOut">
              <a:rPr lang="fr-FR" smtClean="0"/>
              <a:pPr/>
              <a:t>23/03/2021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8BF50-0679-4A62-9050-434A4E038F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206084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>Baccalauréat professionnel</a:t>
            </a:r>
            <a:br>
              <a:rPr lang="fr-FR" b="1" dirty="0" smtClean="0"/>
            </a:br>
            <a:r>
              <a:rPr lang="fr-FR" b="1" dirty="0" err="1" smtClean="0"/>
              <a:t>AGOrA</a:t>
            </a:r>
            <a:r>
              <a:rPr lang="fr-FR" b="1" dirty="0" smtClean="0"/>
              <a:t> </a:t>
            </a:r>
            <a:br>
              <a:rPr lang="fr-FR" b="1" dirty="0" smtClean="0"/>
            </a:br>
            <a:r>
              <a:rPr lang="fr-FR" sz="3100" b="1" i="1" dirty="0" smtClean="0">
                <a:solidFill>
                  <a:schemeClr val="accent3">
                    <a:lumMod val="75000"/>
                  </a:schemeClr>
                </a:solidFill>
              </a:rPr>
              <a:t>rentrée 2021</a:t>
            </a:r>
            <a:br>
              <a:rPr lang="fr-FR" sz="3100" b="1" i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dirty="0" smtClean="0"/>
              <a:t>en </a:t>
            </a:r>
            <a:r>
              <a:rPr lang="fr-FR" dirty="0"/>
              <a:t>3 ans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Lycée </a:t>
            </a:r>
            <a:r>
              <a:rPr lang="fr-FR" dirty="0"/>
              <a:t>Lyautey - </a:t>
            </a:r>
            <a:r>
              <a:rPr lang="fr-FR" dirty="0" smtClean="0"/>
              <a:t>Maroc</a:t>
            </a:r>
            <a:endParaRPr lang="fr-FR" dirty="0"/>
          </a:p>
        </p:txBody>
      </p:sp>
      <p:pic>
        <p:nvPicPr>
          <p:cNvPr id="3" name="Image 2" descr="agor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69456" y="1988840"/>
            <a:ext cx="5976664" cy="2553747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7" y="4941168"/>
            <a:ext cx="1947184" cy="1296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/>
          <p:nvPr/>
        </p:nvPicPr>
        <p:blipFill>
          <a:blip r:embed="rId2" cstate="print"/>
          <a:srcRect l="29256" t="15344" r="4793" b="48148"/>
          <a:stretch>
            <a:fillRect/>
          </a:stretch>
        </p:blipFill>
        <p:spPr bwMode="auto">
          <a:xfrm>
            <a:off x="755576" y="836712"/>
            <a:ext cx="7848872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05" b="9842"/>
          <a:stretch/>
        </p:blipFill>
        <p:spPr bwMode="auto">
          <a:xfrm>
            <a:off x="785067" y="1578633"/>
            <a:ext cx="6955285" cy="3657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1547664" y="764704"/>
            <a:ext cx="61926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solidFill>
                  <a:schemeClr val="accent3">
                    <a:lumMod val="75000"/>
                  </a:schemeClr>
                </a:solidFill>
              </a:rPr>
              <a:t>3 pôles professionnels</a:t>
            </a:r>
            <a:endParaRPr lang="fr-FR" sz="44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079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1857356" y="2500307"/>
            <a:ext cx="6486516" cy="1357322"/>
          </a:xfrm>
        </p:spPr>
        <p:txBody>
          <a:bodyPr>
            <a:noAutofit/>
          </a:bodyPr>
          <a:lstStyle/>
          <a:p>
            <a:pPr lvl="0"/>
            <a:r>
              <a:rPr lang="fr-FR" sz="2400" b="1" dirty="0" smtClean="0"/>
              <a:t>Des espaces </a:t>
            </a:r>
            <a:r>
              <a:rPr lang="fr-FR" sz="2400" b="1" dirty="0"/>
              <a:t>professionnels</a:t>
            </a:r>
            <a:r>
              <a:rPr lang="fr-FR" sz="2400" dirty="0"/>
              <a:t> qui reproduisent l’environnement de </a:t>
            </a:r>
            <a:r>
              <a:rPr lang="fr-FR" sz="2400" dirty="0" smtClean="0"/>
              <a:t>l’entreprise</a:t>
            </a:r>
            <a:br>
              <a:rPr lang="fr-FR" sz="2400" dirty="0" smtClean="0"/>
            </a:br>
            <a:r>
              <a:rPr lang="fr-FR" sz="2400" dirty="0"/>
              <a:t/>
            </a:r>
            <a:br>
              <a:rPr lang="fr-FR" sz="2400" dirty="0"/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/>
              <a:t/>
            </a:r>
            <a:br>
              <a:rPr lang="fr-FR" sz="2400" dirty="0"/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/>
              <a:t/>
            </a:r>
            <a:br>
              <a:rPr lang="fr-FR" sz="2400" dirty="0"/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/>
              <a:t/>
            </a:r>
            <a:br>
              <a:rPr lang="fr-FR" sz="2400" dirty="0"/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/>
              <a:t/>
            </a:r>
            <a:br>
              <a:rPr lang="fr-FR" sz="2400" dirty="0"/>
            </a:br>
            <a:r>
              <a:rPr lang="fr-FR" sz="2400" dirty="0" smtClean="0"/>
              <a:t>De </a:t>
            </a:r>
            <a:r>
              <a:rPr lang="fr-FR" sz="2400" dirty="0"/>
              <a:t>nombreux cours en </a:t>
            </a:r>
            <a:r>
              <a:rPr lang="fr-FR" sz="2400" b="1" dirty="0"/>
              <a:t>demi-groupes</a:t>
            </a:r>
            <a:r>
              <a:rPr lang="fr-FR" sz="2400" dirty="0"/>
              <a:t> pour apprendre plus </a:t>
            </a:r>
            <a:r>
              <a:rPr lang="fr-FR" sz="2400" dirty="0" smtClean="0"/>
              <a:t>facilement, </a:t>
            </a:r>
            <a:br>
              <a:rPr lang="fr-FR" sz="2400" dirty="0" smtClean="0"/>
            </a:br>
            <a:r>
              <a:rPr lang="fr-FR" sz="2400" dirty="0" smtClean="0"/>
              <a:t>un effectif limité à 24 élèves.</a:t>
            </a:r>
            <a:endParaRPr lang="fr-FR" sz="2400" dirty="0"/>
          </a:p>
        </p:txBody>
      </p:sp>
      <p:pic>
        <p:nvPicPr>
          <p:cNvPr id="8" name="Image 7" descr="bureau-pr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3108" y="2214554"/>
            <a:ext cx="4634758" cy="21431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ulle ronde 2"/>
          <p:cNvSpPr/>
          <p:nvPr/>
        </p:nvSpPr>
        <p:spPr>
          <a:xfrm>
            <a:off x="6660232" y="3878853"/>
            <a:ext cx="2232248" cy="1034454"/>
          </a:xfrm>
          <a:prstGeom prst="wedgeEllipseCallout">
            <a:avLst>
              <a:gd name="adj1" fmla="val -78137"/>
              <a:gd name="adj2" fmla="val -3037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6875165" y="4052865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accent3">
                    <a:lumMod val="75000"/>
                  </a:schemeClr>
                </a:solidFill>
              </a:rPr>
              <a:t>Avec un oral en terminale</a:t>
            </a:r>
            <a:endParaRPr lang="fr-FR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 flipH="1">
            <a:off x="467544" y="332656"/>
            <a:ext cx="5472608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Des enseignements généraux contextualisés et mieux articulés avec les enseignements professionnels grâce à de la </a:t>
            </a:r>
            <a:r>
              <a:rPr lang="fr-FR" sz="2000" b="1" dirty="0" err="1" smtClean="0">
                <a:solidFill>
                  <a:srgbClr val="FF0000"/>
                </a:solidFill>
              </a:rPr>
              <a:t>co</a:t>
            </a:r>
            <a:r>
              <a:rPr lang="fr-FR" sz="2000" b="1" dirty="0" smtClean="0">
                <a:solidFill>
                  <a:srgbClr val="FF0000"/>
                </a:solidFill>
              </a:rPr>
              <a:t>-intervention</a:t>
            </a:r>
            <a:r>
              <a:rPr lang="fr-FR" sz="2000" dirty="0" smtClean="0"/>
              <a:t> </a:t>
            </a:r>
          </a:p>
          <a:p>
            <a:pPr algn="ctr"/>
            <a:r>
              <a:rPr lang="fr-FR" sz="2000" dirty="0" smtClean="0"/>
              <a:t>(maths/gestion et lettres/administration)</a:t>
            </a:r>
          </a:p>
        </p:txBody>
      </p:sp>
      <p:sp>
        <p:nvSpPr>
          <p:cNvPr id="8" name="ZoneTexte 7"/>
          <p:cNvSpPr txBox="1"/>
          <p:nvPr/>
        </p:nvSpPr>
        <p:spPr>
          <a:xfrm flipH="1">
            <a:off x="3203846" y="5013176"/>
            <a:ext cx="5183485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En classe de terminale, le choix est offert entre un </a:t>
            </a:r>
            <a:r>
              <a:rPr lang="fr-FR" b="1" dirty="0" smtClean="0"/>
              <a:t>module insertion </a:t>
            </a:r>
            <a:r>
              <a:rPr lang="fr-FR" dirty="0" smtClean="0"/>
              <a:t>professionnelle et un </a:t>
            </a:r>
            <a:r>
              <a:rPr lang="fr-FR" b="1" dirty="0" smtClean="0"/>
              <a:t>module poursuite d’études </a:t>
            </a:r>
            <a:r>
              <a:rPr lang="fr-FR" dirty="0" smtClean="0"/>
              <a:t>pour </a:t>
            </a:r>
            <a:r>
              <a:rPr lang="fr-FR" b="1" dirty="0" smtClean="0">
                <a:solidFill>
                  <a:srgbClr val="FF0000"/>
                </a:solidFill>
              </a:rPr>
              <a:t>préparer l’avenir</a:t>
            </a:r>
          </a:p>
          <a:p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 flipH="1">
            <a:off x="1331640" y="2564904"/>
            <a:ext cx="5832648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Réalisation d’un </a:t>
            </a:r>
            <a:r>
              <a:rPr lang="fr-FR" sz="2000" b="1" dirty="0" smtClean="0">
                <a:solidFill>
                  <a:srgbClr val="FF0000"/>
                </a:solidFill>
              </a:rPr>
              <a:t>chef d’œuvre </a:t>
            </a:r>
          </a:p>
          <a:p>
            <a:pPr algn="ctr"/>
            <a:r>
              <a:rPr lang="fr-FR" sz="2000" dirty="0" smtClean="0"/>
              <a:t>(pendant 2 ans)  </a:t>
            </a:r>
          </a:p>
          <a:p>
            <a:pPr algn="ctr"/>
            <a:r>
              <a:rPr lang="fr-FR" sz="2000" dirty="0" smtClean="0"/>
              <a:t>présenté au baccalauréat professionnel</a:t>
            </a:r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71472" y="651671"/>
            <a:ext cx="7429552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17563" algn="l"/>
              </a:tabLst>
            </a:pPr>
            <a:r>
              <a:rPr kumimoji="0" lang="fr-FR" altLang="ja-JP" sz="2400" b="0" i="0" u="none" strike="noStrike" cap="none" normalizeH="0" baseline="0" dirty="0" smtClean="0">
                <a:ln>
                  <a:noFill/>
                </a:ln>
                <a:effectLst/>
                <a:ea typeface="MS Mincho" pitchFamily="49" charset="-128"/>
                <a:cs typeface="Franklin Gothic Medium" pitchFamily="34" charset="0"/>
              </a:rPr>
              <a:t>Un baccalauréat professionnel </a:t>
            </a:r>
            <a:r>
              <a:rPr kumimoji="0" lang="fr-FR" altLang="ja-JP" sz="2400" b="1" i="0" u="none" strike="noStrike" cap="none" normalizeH="0" baseline="0" dirty="0" smtClean="0">
                <a:ln>
                  <a:noFill/>
                </a:ln>
                <a:effectLst/>
                <a:ea typeface="MS Mincho" pitchFamily="49" charset="-128"/>
                <a:cs typeface="Franklin Gothic Medium" pitchFamily="34" charset="0"/>
              </a:rPr>
              <a:t>exigeant</a:t>
            </a:r>
            <a:r>
              <a:rPr kumimoji="0" lang="fr-FR" altLang="ja-JP" sz="2400" b="0" i="0" u="none" strike="noStrike" cap="none" normalizeH="0" baseline="0" dirty="0" smtClean="0">
                <a:ln>
                  <a:noFill/>
                </a:ln>
                <a:effectLst/>
                <a:ea typeface="MS Mincho" pitchFamily="49" charset="-128"/>
                <a:cs typeface="Franklin Gothic Medium" pitchFamily="34" charset="0"/>
              </a:rPr>
              <a:t> qui nécessite 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17563" algn="l"/>
              </a:tabLst>
            </a:pPr>
            <a:endParaRPr lang="fr-FR" altLang="ja-JP" sz="2400" dirty="0">
              <a:ea typeface="MS Mincho" pitchFamily="49" charset="-128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17563" algn="l"/>
              </a:tabLst>
            </a:pPr>
            <a:endParaRPr kumimoji="0" lang="fr-FR" altLang="ja-JP" sz="24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17563" algn="l"/>
              </a:tabLst>
            </a:pPr>
            <a:r>
              <a:rPr kumimoji="0" lang="fr-FR" altLang="ja-JP" sz="2400" b="0" i="0" u="none" strike="noStrike" cap="none" normalizeH="0" baseline="0" dirty="0" smtClean="0">
                <a:ln>
                  <a:noFill/>
                </a:ln>
                <a:effectLst/>
                <a:ea typeface="MS Mincho" pitchFamily="49" charset="-128"/>
                <a:cs typeface="Franklin Gothic Book" pitchFamily="34" charset="0"/>
              </a:rPr>
              <a:t> Un goût pour le travail sur poste informatique dans beaucoup de matières</a:t>
            </a:r>
            <a:endParaRPr kumimoji="0" lang="fr-FR" altLang="ja-JP" sz="24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17563" algn="l"/>
              </a:tabLst>
            </a:pPr>
            <a:r>
              <a:rPr kumimoji="0" lang="fr-FR" altLang="ja-JP" sz="2400" b="0" i="0" u="none" strike="noStrike" cap="none" normalizeH="0" baseline="0" dirty="0" smtClean="0">
                <a:ln>
                  <a:noFill/>
                </a:ln>
                <a:effectLst/>
                <a:ea typeface="MS Mincho" pitchFamily="49" charset="-128"/>
                <a:cs typeface="Franklin Gothic Book" pitchFamily="34" charset="0"/>
              </a:rPr>
              <a:t> Une capacité d’adaptation aux situations simples et complexes d’entreprises</a:t>
            </a:r>
            <a:endParaRPr kumimoji="0" lang="fr-FR" altLang="ja-JP" sz="24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17563" algn="l"/>
              </a:tabLst>
            </a:pPr>
            <a:r>
              <a:rPr kumimoji="0" lang="fr-FR" altLang="ja-JP" sz="2400" b="0" i="0" u="none" strike="noStrike" cap="none" normalizeH="0" baseline="0" dirty="0" smtClean="0">
                <a:ln>
                  <a:noFill/>
                </a:ln>
                <a:effectLst/>
                <a:ea typeface="MS Mincho" pitchFamily="49" charset="-128"/>
                <a:cs typeface="Franklin Gothic Book" pitchFamily="34" charset="0"/>
              </a:rPr>
              <a:t> Un esprit rigoureux et dynamique</a:t>
            </a:r>
            <a:endParaRPr kumimoji="0" lang="fr-FR" altLang="ja-JP" sz="24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17563" algn="l"/>
              </a:tabLst>
            </a:pPr>
            <a:r>
              <a:rPr kumimoji="0" lang="fr-FR" altLang="ja-JP" sz="2400" b="0" i="0" u="none" strike="noStrike" cap="none" normalizeH="0" baseline="0" dirty="0" smtClean="0">
                <a:ln>
                  <a:noFill/>
                </a:ln>
                <a:effectLst/>
                <a:ea typeface="MS Mincho" pitchFamily="49" charset="-128"/>
                <a:cs typeface="Franklin Gothic Book" pitchFamily="34" charset="0"/>
              </a:rPr>
              <a:t> Un contact avec le monde professionnel lors des périodes de formation en entreprise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817563" algn="l"/>
              </a:tabLst>
            </a:pPr>
            <a:endParaRPr kumimoji="0" lang="fr-FR" altLang="ja-JP" sz="24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17563" algn="l"/>
              </a:tabLst>
            </a:pPr>
            <a:r>
              <a:rPr kumimoji="0" lang="fr-FR" altLang="ja-JP" sz="3600" b="1" i="0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ea typeface="MS Mincho" pitchFamily="49" charset="-128"/>
                <a:cs typeface="Franklin Gothic Book" pitchFamily="34" charset="0"/>
              </a:rPr>
              <a:t>22 semaines de stages</a:t>
            </a:r>
            <a:r>
              <a:rPr kumimoji="0" lang="fr-FR" altLang="ja-JP" sz="2400" b="1" i="0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ea typeface="MS Mincho" pitchFamily="49" charset="-128"/>
                <a:cs typeface="Franklin Gothic Book" pitchFamily="34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17563" algn="l"/>
              </a:tabLst>
            </a:pPr>
            <a:r>
              <a:rPr kumimoji="0" lang="fr-FR" altLang="ja-JP" sz="2400" b="0" i="0" u="none" strike="noStrike" cap="none" normalizeH="0" baseline="0" dirty="0" smtClean="0">
                <a:ln>
                  <a:noFill/>
                </a:ln>
                <a:effectLst/>
                <a:ea typeface="MS Mincho" pitchFamily="49" charset="-128"/>
                <a:cs typeface="Franklin Gothic Book" pitchFamily="34" charset="0"/>
              </a:rPr>
              <a:t>au cours de 3 années de bac pro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17563" algn="l"/>
              </a:tabLst>
            </a:pPr>
            <a:r>
              <a:rPr kumimoji="0" lang="fr-FR" altLang="ja-JP" sz="2400" b="0" i="0" u="none" strike="noStrike" cap="none" normalizeH="0" baseline="0" dirty="0" smtClean="0">
                <a:ln>
                  <a:noFill/>
                </a:ln>
                <a:effectLst/>
                <a:ea typeface="MS Mincho" pitchFamily="49" charset="-128"/>
                <a:cs typeface="Franklin Gothic Book" pitchFamily="34" charset="0"/>
              </a:rPr>
              <a:t>(3 + 3 en seconde pro, 4 + 4 en 1</a:t>
            </a:r>
            <a:r>
              <a:rPr kumimoji="0" lang="fr-FR" altLang="ja-JP" sz="2400" b="0" i="0" u="none" strike="noStrike" cap="none" normalizeH="0" baseline="30000" dirty="0" smtClean="0">
                <a:ln>
                  <a:noFill/>
                </a:ln>
                <a:effectLst/>
                <a:ea typeface="MS Mincho" pitchFamily="49" charset="-128"/>
                <a:cs typeface="Franklin Gothic Book" pitchFamily="34" charset="0"/>
              </a:rPr>
              <a:t>ère</a:t>
            </a:r>
            <a:r>
              <a:rPr kumimoji="0" lang="fr-FR" altLang="ja-JP" sz="2400" b="0" i="0" u="none" strike="noStrike" cap="none" normalizeH="0" baseline="0" dirty="0" smtClean="0">
                <a:ln>
                  <a:noFill/>
                </a:ln>
                <a:effectLst/>
                <a:ea typeface="MS Mincho" pitchFamily="49" charset="-128"/>
                <a:cs typeface="Franklin Gothic Book" pitchFamily="34" charset="0"/>
              </a:rPr>
              <a:t> et en terminale pro)</a:t>
            </a:r>
            <a:r>
              <a:rPr kumimoji="0" lang="fr-FR" altLang="ja-JP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642910" y="928670"/>
            <a:ext cx="7858180" cy="4416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ja-JP" sz="2400" b="0" i="0" u="none" strike="noStrike" cap="none" normalizeH="0" baseline="0" dirty="0" smtClean="0">
                <a:ln>
                  <a:noFill/>
                </a:ln>
                <a:effectLst/>
                <a:ea typeface="MS Mincho" pitchFamily="49" charset="-128"/>
                <a:cs typeface="Franklin Gothic Book" pitchFamily="34" charset="0"/>
              </a:rPr>
              <a:t>Une </a:t>
            </a:r>
            <a:r>
              <a:rPr kumimoji="0" lang="fr-FR" altLang="ja-JP" sz="2400" b="1" i="0" u="none" strike="noStrike" cap="none" normalizeH="0" baseline="0" dirty="0" smtClean="0">
                <a:ln>
                  <a:noFill/>
                </a:ln>
                <a:effectLst/>
                <a:ea typeface="MS Mincho" pitchFamily="49" charset="-128"/>
                <a:cs typeface="Franklin Gothic Book" pitchFamily="34" charset="0"/>
              </a:rPr>
              <a:t>poursuite d’études</a:t>
            </a:r>
            <a:r>
              <a:rPr kumimoji="0" lang="fr-FR" altLang="ja-JP" sz="2400" b="0" i="0" u="none" strike="noStrike" cap="none" normalizeH="0" baseline="0" dirty="0" smtClean="0">
                <a:ln>
                  <a:noFill/>
                </a:ln>
                <a:effectLst/>
                <a:ea typeface="MS Mincho" pitchFamily="49" charset="-128"/>
                <a:cs typeface="Franklin Gothic Book" pitchFamily="34" charset="0"/>
              </a:rPr>
              <a:t> </a:t>
            </a:r>
            <a:r>
              <a:rPr kumimoji="0" lang="fr-FR" altLang="ja-JP" sz="2400" b="1" i="0" u="none" strike="noStrike" cap="none" normalizeH="0" baseline="0" dirty="0" smtClean="0">
                <a:ln>
                  <a:noFill/>
                </a:ln>
                <a:effectLst/>
                <a:ea typeface="MS Mincho" pitchFamily="49" charset="-128"/>
                <a:cs typeface="Franklin Gothic Book" pitchFamily="34" charset="0"/>
              </a:rPr>
              <a:t>en BTS</a:t>
            </a:r>
            <a:r>
              <a:rPr kumimoji="0" lang="fr-FR" altLang="ja-JP" sz="2400" b="0" i="0" u="none" strike="noStrike" cap="none" normalizeH="0" baseline="0" dirty="0" smtClean="0">
                <a:ln>
                  <a:noFill/>
                </a:ln>
                <a:effectLst/>
                <a:ea typeface="MS Mincho" pitchFamily="49" charset="-128"/>
                <a:cs typeface="Franklin Gothic Book" pitchFamily="34" charset="0"/>
              </a:rPr>
              <a:t>, pour les meilleurs élèves, par exemple en BTS Support à l’action managériale, en BTS Négociation Relation Digitalisée auprès des Clients ou en BTS Transport et Logistique…</a:t>
            </a:r>
          </a:p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ja-JP" sz="1200" dirty="0">
              <a:solidFill>
                <a:srgbClr val="000090"/>
              </a:solidFill>
              <a:latin typeface="Times New Roman" pitchFamily="18" charset="0"/>
              <a:ea typeface="MS Mincho" pitchFamily="49" charset="-128"/>
              <a:cs typeface="Arial" pitchFamily="34" charset="0"/>
            </a:endParaRPr>
          </a:p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ja-JP" sz="1200" b="0" i="0" u="none" strike="noStrike" cap="none" normalizeH="0" baseline="0" dirty="0" smtClean="0">
              <a:ln>
                <a:noFill/>
              </a:ln>
              <a:solidFill>
                <a:srgbClr val="000090"/>
              </a:solidFill>
              <a:effectLst/>
              <a:latin typeface="Times New Roman" pitchFamily="18" charset="0"/>
              <a:ea typeface="MS Mincho" pitchFamily="49" charset="-128"/>
              <a:cs typeface="Arial" pitchFamily="34" charset="0"/>
            </a:endParaRPr>
          </a:p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ja-JP" sz="1200" dirty="0">
              <a:solidFill>
                <a:srgbClr val="000090"/>
              </a:solidFill>
              <a:latin typeface="Times New Roman" pitchFamily="18" charset="0"/>
              <a:ea typeface="MS Mincho" pitchFamily="49" charset="-128"/>
              <a:cs typeface="Arial" pitchFamily="34" charset="0"/>
            </a:endParaRPr>
          </a:p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ja-JP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ja-JP" sz="1100" dirty="0"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ja-JP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ja-JP" sz="1100" dirty="0"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ja-JP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ja-JP" sz="1100" dirty="0"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ja-JP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ja-JP" sz="2400" b="0" i="0" u="none" strike="noStrike" cap="none" normalizeH="0" baseline="0" dirty="0" smtClean="0">
                <a:ln>
                  <a:noFill/>
                </a:ln>
                <a:effectLst/>
                <a:ea typeface="MS Mincho" pitchFamily="49" charset="-128"/>
                <a:cs typeface="Franklin Gothic Book" pitchFamily="34" charset="0"/>
              </a:rPr>
              <a:t>D’autres poursuites d’études sont </a:t>
            </a:r>
            <a:r>
              <a:rPr kumimoji="0" lang="fr-FR" altLang="ja-JP" sz="2400" b="0" i="0" u="none" strike="noStrike" cap="none" normalizeH="0" baseline="0" dirty="0" smtClean="0">
                <a:ln>
                  <a:noFill/>
                </a:ln>
                <a:effectLst/>
                <a:ea typeface="MS Mincho" pitchFamily="49" charset="-128"/>
                <a:cs typeface="Franklin Gothic Book" pitchFamily="34" charset="0"/>
              </a:rPr>
              <a:t>aussi</a:t>
            </a:r>
            <a:r>
              <a:rPr kumimoji="0" lang="fr-FR" altLang="ja-JP" sz="2400" b="0" i="0" u="none" strike="noStrike" cap="none" normalizeH="0" dirty="0" smtClean="0">
                <a:ln>
                  <a:noFill/>
                </a:ln>
                <a:effectLst/>
                <a:ea typeface="MS Mincho" pitchFamily="49" charset="-128"/>
                <a:cs typeface="Franklin Gothic Book" pitchFamily="34" charset="0"/>
              </a:rPr>
              <a:t> </a:t>
            </a:r>
            <a:r>
              <a:rPr kumimoji="0" lang="fr-FR" altLang="ja-JP" sz="2400" b="0" i="0" u="none" strike="noStrike" cap="none" normalizeH="0" baseline="0" dirty="0" smtClean="0">
                <a:ln>
                  <a:noFill/>
                </a:ln>
                <a:effectLst/>
                <a:ea typeface="MS Mincho" pitchFamily="49" charset="-128"/>
                <a:cs typeface="Franklin Gothic Book" pitchFamily="34" charset="0"/>
              </a:rPr>
              <a:t>possible </a:t>
            </a:r>
            <a:r>
              <a:rPr kumimoji="0" lang="fr-FR" altLang="ja-JP" sz="2400" b="0" i="0" u="none" strike="noStrike" cap="none" normalizeH="0" baseline="0" dirty="0" smtClean="0">
                <a:ln>
                  <a:noFill/>
                </a:ln>
                <a:effectLst/>
                <a:ea typeface="MS Mincho" pitchFamily="49" charset="-128"/>
                <a:cs typeface="Franklin Gothic Book" pitchFamily="34" charset="0"/>
              </a:rPr>
              <a:t>dans des domaines très variés du secteur du tertiaire (infographie, tourisme, hôtellerie...)</a:t>
            </a:r>
            <a:endParaRPr kumimoji="0" lang="fr-FR" altLang="ja-JP" sz="24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  <p:pic>
        <p:nvPicPr>
          <p:cNvPr id="3" name="Image 2" descr="Résultat de recherche d'images pour &quot;bac pro GATL&quot;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2714620"/>
            <a:ext cx="1984848" cy="1118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209</Words>
  <Application>Microsoft Office PowerPoint</Application>
  <PresentationFormat>Affichage à l'écran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 Baccalauréat professionnel AGOrA  rentrée 2021      en 3 ans  Lycée Lyautey - Maroc</vt:lpstr>
      <vt:lpstr>Présentation PowerPoint</vt:lpstr>
      <vt:lpstr>Présentation PowerPoint</vt:lpstr>
      <vt:lpstr>Des espaces professionnels qui reproduisent l’environnement de l’entreprise          De nombreux cours en demi-groupes pour apprendre plus facilement,  un effectif limité à 24 élèves.</vt:lpstr>
      <vt:lpstr>Présentation PowerPoint</vt:lpstr>
      <vt:lpstr>Présentation PowerPoint</vt:lpstr>
      <vt:lpstr>Présentation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seconde professionnelle  Gestion – Administration – Transport - Logistique  (Rentrée 2019)</dc:title>
  <dc:creator>pc-bureau</dc:creator>
  <cp:lastModifiedBy>Béatrice BONHOMMET</cp:lastModifiedBy>
  <cp:revision>9</cp:revision>
  <dcterms:created xsi:type="dcterms:W3CDTF">2019-03-28T10:42:10Z</dcterms:created>
  <dcterms:modified xsi:type="dcterms:W3CDTF">2021-03-23T09:11:43Z</dcterms:modified>
</cp:coreProperties>
</file>