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100" d="100"/>
          <a:sy n="100" d="100"/>
        </p:scale>
        <p:origin x="-1932" y="-7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EB82EE-7859-43C3-BD1F-7B4F0DAB0F46}" type="datetimeFigureOut">
              <a:rPr lang="en-US" smtClean="0"/>
              <a:t>6/1/2021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D5DB85-51F6-4F8B-9C9B-239CB5AE9C49}" type="slidenum">
              <a:rPr lang="en-US" smtClean="0"/>
              <a:t>‹N°›</a:t>
            </a:fld>
            <a:endParaRPr lang="en-US"/>
          </a:p>
        </p:txBody>
      </p:sp>
    </p:spTree>
    <p:extLst>
      <p:ext uri="{BB962C8B-B14F-4D97-AF65-F5344CB8AC3E}">
        <p14:creationId xmlns:p14="http://schemas.microsoft.com/office/powerpoint/2010/main" val="181119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55598A-3BAC-4446-A6F4-A5830ABD4FE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410283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55598A-3BAC-4446-A6F4-A5830ABD4FE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193301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55598A-3BAC-4446-A6F4-A5830ABD4FE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146347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55598A-3BAC-4446-A6F4-A5830ABD4FE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367728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55598A-3BAC-4446-A6F4-A5830ABD4FE3}" type="datetimeFigureOut">
              <a:rPr lang="en-US" smtClean="0"/>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364871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55598A-3BAC-4446-A6F4-A5830ABD4FE3}"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3392668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55598A-3BAC-4446-A6F4-A5830ABD4FE3}" type="datetimeFigureOut">
              <a:rPr lang="en-US" smtClean="0"/>
              <a:t>6/1/2021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3606729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55598A-3BAC-4446-A6F4-A5830ABD4FE3}" type="datetimeFigureOut">
              <a:rPr lang="en-US" smtClean="0"/>
              <a:t>6/1/2021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212694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5598A-3BAC-4446-A6F4-A5830ABD4FE3}" type="datetimeFigureOut">
              <a:rPr lang="en-US" smtClean="0"/>
              <a:t>6/1/2021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2067188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9755598A-3BAC-4446-A6F4-A5830ABD4FE3}"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233792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9755598A-3BAC-4446-A6F4-A5830ABD4FE3}" type="datetimeFigureOut">
              <a:rPr lang="en-US" smtClean="0"/>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4F7E95-2AEA-4C90-8528-C659D04F1447}" type="slidenum">
              <a:rPr lang="en-US" smtClean="0"/>
              <a:t>‹N°›</a:t>
            </a:fld>
            <a:endParaRPr lang="en-US"/>
          </a:p>
        </p:txBody>
      </p:sp>
    </p:spTree>
    <p:extLst>
      <p:ext uri="{BB962C8B-B14F-4D97-AF65-F5344CB8AC3E}">
        <p14:creationId xmlns:p14="http://schemas.microsoft.com/office/powerpoint/2010/main" val="97931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xmlns="" id="{8649ED87-79BC-4734-9632-0703640BA484}"/>
              </a:ext>
            </a:extLst>
          </p:cNvPr>
          <p:cNvGraphicFramePr>
            <a:graphicFrameLocks noChangeAspect="1"/>
          </p:cNvGraphicFramePr>
          <p:nvPr userDrawn="1">
            <p:custDataLst>
              <p:tags r:id="rId14"/>
            </p:custDataLst>
            <p:extLst>
              <p:ext uri="{D42A27DB-BD31-4B8C-83A1-F6EECF244321}">
                <p14:modId xmlns:p14="http://schemas.microsoft.com/office/powerpoint/2010/main" val="713980923"/>
              </p:ext>
            </p:extLst>
          </p:nvPr>
        </p:nvGraphicFramePr>
        <p:xfrm>
          <a:off x="1191" y="2118"/>
          <a:ext cx="1191" cy="2117"/>
        </p:xfrm>
        <a:graphic>
          <a:graphicData uri="http://schemas.openxmlformats.org/presentationml/2006/ole">
            <mc:AlternateContent xmlns:mc="http://schemas.openxmlformats.org/markup-compatibility/2006">
              <mc:Choice xmlns:v="urn:schemas-microsoft-com:vml" Requires="v">
                <p:oleObj spid="_x0000_s1038" name="think-cell Slide" r:id="rId15" imgW="395" imgH="396" progId="TCLayout.ActiveDocument.1">
                  <p:embed/>
                </p:oleObj>
              </mc:Choice>
              <mc:Fallback>
                <p:oleObj name="think-cell Slide" r:id="rId15" imgW="395" imgH="396" progId="TCLayout.ActiveDocument.1">
                  <p:embed/>
                  <p:pic>
                    <p:nvPicPr>
                      <p:cNvPr id="0" name=""/>
                      <p:cNvPicPr/>
                      <p:nvPr/>
                    </p:nvPicPr>
                    <p:blipFill>
                      <a:blip r:embed="rId16"/>
                      <a:stretch>
                        <a:fillRect/>
                      </a:stretch>
                    </p:blipFill>
                    <p:spPr>
                      <a:xfrm>
                        <a:off x="1191" y="2118"/>
                        <a:ext cx="1191" cy="2117"/>
                      </a:xfrm>
                      <a:prstGeom prst="rect">
                        <a:avLst/>
                      </a:prstGeom>
                    </p:spPr>
                  </p:pic>
                </p:oleObj>
              </mc:Fallback>
            </mc:AlternateContent>
          </a:graphicData>
        </a:graphic>
      </p:graphicFrame>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9755598A-3BAC-4446-A6F4-A5830ABD4FE3}" type="datetimeFigureOut">
              <a:rPr lang="en-US" smtClean="0"/>
              <a:t>6/1/2021</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wrap="none" lIns="91440" tIns="45720" rIns="91440" bIns="45720" rtlCol="0" anchor="ctr"/>
          <a:lstStyle>
            <a:lvl1pPr algn="r">
              <a:defRPr sz="1600">
                <a:solidFill>
                  <a:schemeClr val="tx1">
                    <a:tint val="75000"/>
                  </a:schemeClr>
                </a:solidFill>
              </a:defRPr>
            </a:lvl1pPr>
          </a:lstStyle>
          <a:p>
            <a:fld id="{504F7E95-2AEA-4C90-8528-C659D04F1447}" type="slidenum">
              <a:rPr lang="en-US" smtClean="0"/>
              <a:t>‹N°›</a:t>
            </a:fld>
            <a:endParaRPr lang="en-US"/>
          </a:p>
        </p:txBody>
      </p:sp>
    </p:spTree>
    <p:extLst>
      <p:ext uri="{BB962C8B-B14F-4D97-AF65-F5344CB8AC3E}">
        <p14:creationId xmlns:p14="http://schemas.microsoft.com/office/powerpoint/2010/main" val="1786271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jpeg"/><Relationship Id="rId3" Type="http://schemas.openxmlformats.org/officeDocument/2006/relationships/slideLayout" Target="../slideLayouts/slideLayout7.xml"/><Relationship Id="rId7" Type="http://schemas.openxmlformats.org/officeDocument/2006/relationships/hyperlink" Target="mailto:fondationlyceelyautey@lyceelyautey.org" TargetMode="External"/><Relationship Id="rId12" Type="http://schemas.openxmlformats.org/officeDocument/2006/relationships/image" Target="../media/image7.jpe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11" Type="http://schemas.openxmlformats.org/officeDocument/2006/relationships/image" Target="../media/image6.jpeg"/><Relationship Id="rId5" Type="http://schemas.openxmlformats.org/officeDocument/2006/relationships/image" Target="../media/image1.emf"/><Relationship Id="rId10" Type="http://schemas.openxmlformats.org/officeDocument/2006/relationships/image" Target="../media/image5.png"/><Relationship Id="rId4" Type="http://schemas.openxmlformats.org/officeDocument/2006/relationships/oleObject" Target="../embeddings/oleObject2.bin"/><Relationship Id="rId9" Type="http://schemas.openxmlformats.org/officeDocument/2006/relationships/image" Target="../media/image4.jpeg"/><Relationship Id="rId1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xmlns="" id="{BB590A0E-59FE-448D-81E4-D6B8C4C5F855}"/>
              </a:ext>
            </a:extLst>
          </p:cNvPr>
          <p:cNvGraphicFramePr>
            <a:graphicFrameLocks noChangeAspect="1"/>
          </p:cNvGraphicFramePr>
          <p:nvPr>
            <p:custDataLst>
              <p:tags r:id="rId2"/>
            </p:custDataLst>
            <p:extLst>
              <p:ext uri="{D42A27DB-BD31-4B8C-83A1-F6EECF244321}">
                <p14:modId xmlns:p14="http://schemas.microsoft.com/office/powerpoint/2010/main" val="2696732843"/>
              </p:ext>
            </p:extLst>
          </p:nvPr>
        </p:nvGraphicFramePr>
        <p:xfrm>
          <a:off x="-2664883" y="2118"/>
          <a:ext cx="2117" cy="2117"/>
        </p:xfrm>
        <a:graphic>
          <a:graphicData uri="http://schemas.openxmlformats.org/presentationml/2006/ole">
            <mc:AlternateContent xmlns:mc="http://schemas.openxmlformats.org/markup-compatibility/2006">
              <mc:Choice xmlns:v="urn:schemas-microsoft-com:vml" Requires="v">
                <p:oleObj spid="_x0000_s2067" name="think-cell Slide" r:id="rId4" imgW="395" imgH="396" progId="TCLayout.ActiveDocument.1">
                  <p:embed/>
                </p:oleObj>
              </mc:Choice>
              <mc:Fallback>
                <p:oleObj name="think-cell Slide" r:id="rId4" imgW="395" imgH="396" progId="TCLayout.ActiveDocument.1">
                  <p:embed/>
                  <p:pic>
                    <p:nvPicPr>
                      <p:cNvPr id="0" name=""/>
                      <p:cNvPicPr/>
                      <p:nvPr/>
                    </p:nvPicPr>
                    <p:blipFill>
                      <a:blip r:embed="rId5"/>
                      <a:stretch>
                        <a:fillRect/>
                      </a:stretch>
                    </p:blipFill>
                    <p:spPr>
                      <a:xfrm>
                        <a:off x="-2664883" y="2118"/>
                        <a:ext cx="2117" cy="2117"/>
                      </a:xfrm>
                      <a:prstGeom prst="rect">
                        <a:avLst/>
                      </a:prstGeom>
                    </p:spPr>
                  </p:pic>
                </p:oleObj>
              </mc:Fallback>
            </mc:AlternateContent>
          </a:graphicData>
        </a:graphic>
      </p:graphicFrame>
      <p:grpSp>
        <p:nvGrpSpPr>
          <p:cNvPr id="12" name="Group 11">
            <a:extLst>
              <a:ext uri="{FF2B5EF4-FFF2-40B4-BE49-F238E27FC236}">
                <a16:creationId xmlns:a16="http://schemas.microsoft.com/office/drawing/2014/main" xmlns="" id="{09B77A88-E818-442A-83A0-FE6423C852E3}"/>
              </a:ext>
            </a:extLst>
          </p:cNvPr>
          <p:cNvGrpSpPr/>
          <p:nvPr/>
        </p:nvGrpSpPr>
        <p:grpSpPr>
          <a:xfrm>
            <a:off x="4077072" y="3822586"/>
            <a:ext cx="2398088" cy="4867825"/>
            <a:chOff x="5301206" y="7159559"/>
            <a:chExt cx="5286549" cy="11088610"/>
          </a:xfrm>
        </p:grpSpPr>
        <p:pic>
          <p:nvPicPr>
            <p:cNvPr id="31" name="Image 2">
              <a:extLst>
                <a:ext uri="{FF2B5EF4-FFF2-40B4-BE49-F238E27FC236}">
                  <a16:creationId xmlns:a16="http://schemas.microsoft.com/office/drawing/2014/main" xmlns="" id="{A241FFB1-F441-44E3-BA1A-6C725A96E433}"/>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8544365" y="16004866"/>
              <a:ext cx="2043390" cy="2243303"/>
            </a:xfrm>
            <a:prstGeom prst="rect">
              <a:avLst/>
            </a:prstGeom>
            <a:ln>
              <a:noFill/>
            </a:ln>
          </p:spPr>
        </p:pic>
        <p:sp>
          <p:nvSpPr>
            <p:cNvPr id="32" name="Rectangle 31">
              <a:extLst>
                <a:ext uri="{FF2B5EF4-FFF2-40B4-BE49-F238E27FC236}">
                  <a16:creationId xmlns:a16="http://schemas.microsoft.com/office/drawing/2014/main" xmlns="" id="{1B888C8C-A1A1-4DFD-8685-C202FD7E270D}"/>
                </a:ext>
              </a:extLst>
            </p:cNvPr>
            <p:cNvSpPr/>
            <p:nvPr/>
          </p:nvSpPr>
          <p:spPr>
            <a:xfrm>
              <a:off x="5301206" y="7159559"/>
              <a:ext cx="4572003" cy="1612521"/>
            </a:xfrm>
            <a:prstGeom prst="rect">
              <a:avLst/>
            </a:prstGeom>
          </p:spPr>
          <p:txBody>
            <a:bodyPr>
              <a:spAutoFit/>
            </a:bodyPr>
            <a:lstStyle/>
            <a:p>
              <a:pPr>
                <a:tabLst>
                  <a:tab pos="3086100" algn="ctr"/>
                </a:tabLst>
              </a:pPr>
              <a:r>
                <a:rPr lang="fr-FR" sz="800" b="1" spc="-100" dirty="0">
                  <a:solidFill>
                    <a:schemeClr val="tx2"/>
                  </a:solidFill>
                  <a:latin typeface="Helvetica" panose="020B0604020202020204" pitchFamily="34" charset="0"/>
                  <a:ea typeface="Calibri" panose="020F0502020204030204" pitchFamily="34" charset="0"/>
                  <a:cs typeface="Adobe Hebrew"/>
                </a:rPr>
                <a:t>FONDATION LYCÉE LYAUTEY</a:t>
              </a:r>
              <a:br>
                <a:rPr lang="fr-FR" sz="800" b="1" spc="-100" dirty="0">
                  <a:solidFill>
                    <a:schemeClr val="tx2"/>
                  </a:solidFill>
                  <a:latin typeface="Helvetica" panose="020B0604020202020204" pitchFamily="34" charset="0"/>
                  <a:ea typeface="Calibri" panose="020F0502020204030204" pitchFamily="34" charset="0"/>
                  <a:cs typeface="Adobe Hebrew"/>
                </a:rPr>
              </a:br>
              <a:r>
                <a:rPr lang="fr-FR" sz="800" spc="-100" dirty="0">
                  <a:solidFill>
                    <a:schemeClr val="tx2"/>
                  </a:solidFill>
                  <a:latin typeface="Helvetica" panose="020B0604020202020204" pitchFamily="34" charset="0"/>
                  <a:ea typeface="Calibri" panose="020F0502020204030204" pitchFamily="34" charset="0"/>
                  <a:cs typeface="Adobe Hebrew"/>
                </a:rPr>
                <a:t>260,  Boulevard Ziraoui  –  Casablanca - 20040</a:t>
              </a:r>
              <a:endParaRPr lang="fr-FR" sz="800" dirty="0">
                <a:solidFill>
                  <a:schemeClr val="tx2"/>
                </a:solidFill>
                <a:latin typeface="Calibri" panose="020F0502020204030204" pitchFamily="34" charset="0"/>
                <a:ea typeface="Calibri" panose="020F0502020204030204" pitchFamily="34" charset="0"/>
                <a:cs typeface="Arial" panose="020B0604020202020204" pitchFamily="34" charset="0"/>
              </a:endParaRPr>
            </a:p>
            <a:p>
              <a:r>
                <a:rPr lang="fr-FR" sz="800" dirty="0" smtClean="0">
                  <a:solidFill>
                    <a:schemeClr val="tx2"/>
                  </a:solidFill>
                  <a:latin typeface="Helvetica" panose="020B0604020202020204" pitchFamily="34" charset="0"/>
                  <a:ea typeface="Calibri" panose="020F0502020204030204" pitchFamily="34" charset="0"/>
                  <a:cs typeface="Adobe Hebrew"/>
                  <a:hlinkClick r:id="rId7"/>
                </a:rPr>
                <a:t>fondationlyceelyautey@lyceelyautey.org</a:t>
              </a:r>
              <a:endParaRPr lang="fr-FR" sz="800" dirty="0" smtClean="0">
                <a:solidFill>
                  <a:schemeClr val="tx2"/>
                </a:solidFill>
                <a:latin typeface="Helvetica" panose="020B0604020202020204" pitchFamily="34" charset="0"/>
                <a:ea typeface="Calibri" panose="020F0502020204030204" pitchFamily="34" charset="0"/>
                <a:cs typeface="Adobe Hebrew"/>
              </a:endParaRPr>
            </a:p>
            <a:p>
              <a:endParaRPr lang="fr-FR" sz="800" dirty="0">
                <a:solidFill>
                  <a:schemeClr val="tx2"/>
                </a:solidFill>
                <a:latin typeface="Calibri" panose="020F0502020204030204" pitchFamily="34" charset="0"/>
                <a:ea typeface="Calibri" panose="020F0502020204030204" pitchFamily="34" charset="0"/>
                <a:cs typeface="Arial" panose="020B0604020202020204" pitchFamily="34" charset="0"/>
              </a:endParaRPr>
            </a:p>
            <a:p>
              <a:r>
                <a:rPr lang="fr-FR" sz="800" dirty="0">
                  <a:solidFill>
                    <a:schemeClr val="tx2"/>
                  </a:solidFill>
                  <a:latin typeface="Calibri" panose="020F0502020204030204" pitchFamily="34" charset="0"/>
                  <a:ea typeface="Calibri" panose="020F0502020204030204" pitchFamily="34" charset="0"/>
                  <a:cs typeface="Arial" panose="020B0604020202020204" pitchFamily="34" charset="0"/>
                </a:rPr>
                <a:t> </a:t>
              </a:r>
            </a:p>
          </p:txBody>
        </p:sp>
      </p:grpSp>
      <p:pic>
        <p:nvPicPr>
          <p:cNvPr id="5" name="Image 4">
            <a:extLst>
              <a:ext uri="{FF2B5EF4-FFF2-40B4-BE49-F238E27FC236}">
                <a16:creationId xmlns:a16="http://schemas.microsoft.com/office/drawing/2014/main" xmlns="" id="{DA080889-F7CD-48F5-A20F-9945F0A703A5}"/>
              </a:ext>
            </a:extLst>
          </p:cNvPr>
          <p:cNvPicPr/>
          <p:nvPr/>
        </p:nvPicPr>
        <p:blipFill>
          <a:blip r:embed="rId8"/>
          <a:stretch>
            <a:fillRect/>
          </a:stretch>
        </p:blipFill>
        <p:spPr>
          <a:xfrm>
            <a:off x="332656" y="179512"/>
            <a:ext cx="1296144" cy="1008112"/>
          </a:xfrm>
          <a:prstGeom prst="rect">
            <a:avLst/>
          </a:prstGeom>
        </p:spPr>
      </p:pic>
      <p:pic>
        <p:nvPicPr>
          <p:cNvPr id="8" name="Picture 7">
            <a:extLst>
              <a:ext uri="{FF2B5EF4-FFF2-40B4-BE49-F238E27FC236}">
                <a16:creationId xmlns:a16="http://schemas.microsoft.com/office/drawing/2014/main" xmlns="" id="{8AECB812-55BE-41E1-B34E-E8431C5BFA89}"/>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1643" t="391" r="3529" b="49609"/>
          <a:stretch/>
        </p:blipFill>
        <p:spPr>
          <a:xfrm>
            <a:off x="767538" y="7806986"/>
            <a:ext cx="792088" cy="782057"/>
          </a:xfrm>
          <a:prstGeom prst="ellipse">
            <a:avLst/>
          </a:prstGeom>
          <a:ln w="3175" cap="rnd">
            <a:solidFill>
              <a:schemeClr val="accent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53" name="Picture 5" descr="Abdelghani Youmni: &quot;Être disponible, réactif et trouver des solutions&quot; |  lepetitjournal.com">
            <a:extLst>
              <a:ext uri="{FF2B5EF4-FFF2-40B4-BE49-F238E27FC236}">
                <a16:creationId xmlns:a16="http://schemas.microsoft.com/office/drawing/2014/main" xmlns="" id="{EEB2D760-3B99-419F-9C37-1544BB040091}"/>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5850" t="-240" r="16400" b="2890"/>
          <a:stretch/>
        </p:blipFill>
        <p:spPr bwMode="auto">
          <a:xfrm>
            <a:off x="1983343" y="7769768"/>
            <a:ext cx="743388" cy="782057"/>
          </a:xfrm>
          <a:prstGeom prst="ellipse">
            <a:avLst/>
          </a:prstGeom>
          <a:ln w="3175" cap="rnd">
            <a:solidFill>
              <a:schemeClr val="accent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2056" name="Picture 8" descr="20+ &quot;Bagnost&quot; profiles | LinkedIn">
            <a:extLst>
              <a:ext uri="{FF2B5EF4-FFF2-40B4-BE49-F238E27FC236}">
                <a16:creationId xmlns:a16="http://schemas.microsoft.com/office/drawing/2014/main" xmlns="" id="{61EC05EA-D380-4148-8AF9-B8EDC78DB50F}"/>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23541" b="12201"/>
          <a:stretch/>
        </p:blipFill>
        <p:spPr bwMode="auto">
          <a:xfrm>
            <a:off x="3231557" y="7806986"/>
            <a:ext cx="743388" cy="782057"/>
          </a:xfrm>
          <a:prstGeom prst="ellipse">
            <a:avLst/>
          </a:prstGeom>
          <a:ln w="3175" cap="rnd">
            <a:solidFill>
              <a:schemeClr val="accent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xmlns="" id="{1A3C7F95-B45A-4FF0-B078-C51237316507}"/>
              </a:ext>
            </a:extLst>
          </p:cNvPr>
          <p:cNvSpPr txBox="1"/>
          <p:nvPr/>
        </p:nvSpPr>
        <p:spPr>
          <a:xfrm>
            <a:off x="526970" y="1763688"/>
            <a:ext cx="3302124" cy="2597634"/>
          </a:xfrm>
          <a:prstGeom prst="rect">
            <a:avLst/>
          </a:prstGeom>
          <a:solidFill>
            <a:schemeClr val="accent1">
              <a:lumMod val="20000"/>
              <a:lumOff val="80000"/>
            </a:schemeClr>
          </a:solid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buNone/>
            </a:pPr>
            <a:r>
              <a:rPr lang="fr-FR" sz="1400" b="1" dirty="0">
                <a:solidFill>
                  <a:schemeClr val="tx2"/>
                </a:solidFill>
              </a:rPr>
              <a:t>Objectifs de la Fondation Lycée Lyautey</a:t>
            </a:r>
          </a:p>
          <a:p>
            <a:pPr marL="0" indent="0">
              <a:buNone/>
            </a:pPr>
            <a:endParaRPr lang="fr-FR" sz="1400" b="1" dirty="0">
              <a:solidFill>
                <a:schemeClr val="tx2"/>
              </a:solidFill>
            </a:endParaRPr>
          </a:p>
          <a:p>
            <a:pPr marL="0" indent="0">
              <a:buNone/>
            </a:pPr>
            <a:r>
              <a:rPr lang="fr-FR" sz="1200" dirty="0">
                <a:solidFill>
                  <a:schemeClr val="tx2"/>
                </a:solidFill>
              </a:rPr>
              <a:t>La Fondation Lycée Lyautey, créée en 2019 a pour objectifs de promouvoir auprès des élèves du pôle Casablanca – Mohammedia </a:t>
            </a:r>
            <a:r>
              <a:rPr lang="fr-FR" sz="1200" b="1" dirty="0">
                <a:solidFill>
                  <a:schemeClr val="tx2"/>
                </a:solidFill>
              </a:rPr>
              <a:t>l’engagement citoyen et la fibre associative</a:t>
            </a:r>
            <a:r>
              <a:rPr lang="fr-FR" sz="1200" dirty="0">
                <a:solidFill>
                  <a:schemeClr val="tx2"/>
                </a:solidFill>
              </a:rPr>
              <a:t>; de soutenir les projets pédagogiques; de soutenir </a:t>
            </a:r>
            <a:r>
              <a:rPr lang="fr-FR" sz="1200" b="1" dirty="0">
                <a:solidFill>
                  <a:schemeClr val="tx2"/>
                </a:solidFill>
              </a:rPr>
              <a:t>les actions de solidarité</a:t>
            </a:r>
            <a:r>
              <a:rPr lang="fr-FR" sz="1200" dirty="0">
                <a:solidFill>
                  <a:schemeClr val="tx2"/>
                </a:solidFill>
              </a:rPr>
              <a:t>, entre autres </a:t>
            </a:r>
            <a:r>
              <a:rPr lang="fr-FR" sz="1200" b="1" dirty="0">
                <a:solidFill>
                  <a:schemeClr val="tx2"/>
                </a:solidFill>
              </a:rPr>
              <a:t>dans les domaines de l’éducation</a:t>
            </a:r>
            <a:r>
              <a:rPr lang="fr-FR" sz="1200" dirty="0">
                <a:solidFill>
                  <a:schemeClr val="tx2"/>
                </a:solidFill>
              </a:rPr>
              <a:t>, l’inclusion sociale, la santé, l’environnement, la jeunesse et le sport.</a:t>
            </a:r>
          </a:p>
          <a:p>
            <a:pPr marL="0" indent="0">
              <a:buNone/>
            </a:pPr>
            <a:endParaRPr lang="fr-FR" sz="1400" b="1" dirty="0">
              <a:solidFill>
                <a:schemeClr val="tx2"/>
              </a:solidFill>
            </a:endParaRPr>
          </a:p>
          <a:p>
            <a:pPr marL="0" indent="0">
              <a:buNone/>
            </a:pPr>
            <a:endParaRPr lang="fr-FR" sz="1400" b="1" dirty="0">
              <a:solidFill>
                <a:schemeClr val="tx2"/>
              </a:solidFill>
            </a:endParaRPr>
          </a:p>
        </p:txBody>
      </p:sp>
      <p:sp>
        <p:nvSpPr>
          <p:cNvPr id="15" name="TextBox 14">
            <a:extLst>
              <a:ext uri="{FF2B5EF4-FFF2-40B4-BE49-F238E27FC236}">
                <a16:creationId xmlns:a16="http://schemas.microsoft.com/office/drawing/2014/main" xmlns="" id="{BEA19033-ED8E-4F6C-ACD7-25A5F702C47A}"/>
              </a:ext>
            </a:extLst>
          </p:cNvPr>
          <p:cNvSpPr txBox="1"/>
          <p:nvPr/>
        </p:nvSpPr>
        <p:spPr>
          <a:xfrm>
            <a:off x="526970" y="4553957"/>
            <a:ext cx="6108651" cy="2782300"/>
          </a:xfrm>
          <a:prstGeom prst="rect">
            <a:avLst/>
          </a:prstGeom>
          <a:solidFill>
            <a:schemeClr val="accent1">
              <a:lumMod val="20000"/>
              <a:lumOff val="80000"/>
            </a:schemeClr>
          </a:solid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buNone/>
            </a:pPr>
            <a:r>
              <a:rPr lang="fr-FR" sz="1400" b="1" dirty="0">
                <a:solidFill>
                  <a:schemeClr val="tx2"/>
                </a:solidFill>
              </a:rPr>
              <a:t>Axes d’intervention de la Fondation Lycée Lyautey</a:t>
            </a:r>
          </a:p>
          <a:p>
            <a:pPr marL="0" indent="0">
              <a:buNone/>
            </a:pPr>
            <a:endParaRPr lang="fr-FR" sz="1400" b="1" dirty="0">
              <a:solidFill>
                <a:schemeClr val="tx2"/>
              </a:solidFill>
            </a:endParaRPr>
          </a:p>
          <a:p>
            <a:pPr marL="0" indent="0">
              <a:buNone/>
            </a:pPr>
            <a:r>
              <a:rPr lang="fr-FR" sz="1200" b="1" dirty="0">
                <a:solidFill>
                  <a:schemeClr val="tx2"/>
                </a:solidFill>
              </a:rPr>
              <a:t>Dans le contexte actuel inédit à l’échelle mondiale</a:t>
            </a:r>
            <a:r>
              <a:rPr lang="fr-FR" sz="1200" dirty="0">
                <a:solidFill>
                  <a:schemeClr val="tx2"/>
                </a:solidFill>
              </a:rPr>
              <a:t> sur le plan sanitaire, humanitaire, économiques et social, la Fondation Lycée Lyautey se positionne comme une institution qui a pour vocation de promouvoir la solidarité et </a:t>
            </a:r>
            <a:r>
              <a:rPr lang="fr-FR" sz="1200" b="1" dirty="0">
                <a:solidFill>
                  <a:schemeClr val="tx2"/>
                </a:solidFill>
              </a:rPr>
              <a:t>maximiser l’impact social dans son écosystème</a:t>
            </a:r>
            <a:r>
              <a:rPr lang="fr-FR" sz="1200" dirty="0">
                <a:solidFill>
                  <a:schemeClr val="tx2"/>
                </a:solidFill>
              </a:rPr>
              <a:t>.</a:t>
            </a:r>
          </a:p>
          <a:p>
            <a:pPr marL="0" indent="0">
              <a:buNone/>
            </a:pPr>
            <a:r>
              <a:rPr lang="fr-FR" sz="1200" b="1" dirty="0">
                <a:solidFill>
                  <a:schemeClr val="tx2"/>
                </a:solidFill>
              </a:rPr>
              <a:t>3 axes d’intervention ont été définis :</a:t>
            </a:r>
          </a:p>
          <a:p>
            <a:pPr marL="0" indent="0">
              <a:buNone/>
            </a:pPr>
            <a:r>
              <a:rPr lang="fr-FR" sz="1200" dirty="0">
                <a:solidFill>
                  <a:schemeClr val="tx2"/>
                </a:solidFill>
              </a:rPr>
              <a:t>1/ Favoriser un environnement inclusif et solidaire au sein du pôle en encourageant les projets associatifs portés par les élèves (implication des élèves dans la levée de fonds, la communication, les actions sociales, conférences autour la solidarité, etc.)</a:t>
            </a:r>
          </a:p>
          <a:p>
            <a:pPr marL="0" indent="0">
              <a:buNone/>
            </a:pPr>
            <a:r>
              <a:rPr lang="fr-FR" sz="1200" dirty="0">
                <a:solidFill>
                  <a:schemeClr val="tx2"/>
                </a:solidFill>
              </a:rPr>
              <a:t>2/ Accompagner des écoles publiques marocaines partenaires sur des projets d’établissement visant à améliorer l’apprentissage et l’inclusion sociale;</a:t>
            </a:r>
          </a:p>
          <a:p>
            <a:pPr marL="0" indent="0">
              <a:buNone/>
            </a:pPr>
            <a:r>
              <a:rPr lang="fr-FR" sz="1200" dirty="0">
                <a:solidFill>
                  <a:schemeClr val="tx2"/>
                </a:solidFill>
              </a:rPr>
              <a:t>3/ Accompagner d’autres initiatives dans les domaines de l’inclusion, la santé, l’environnement et la jeunesse par du financement de projets selon les critères de la Fondation;</a:t>
            </a:r>
            <a:endParaRPr lang="fr-FR" sz="1400" dirty="0">
              <a:solidFill>
                <a:schemeClr val="tx2"/>
              </a:solidFill>
            </a:endParaRPr>
          </a:p>
        </p:txBody>
      </p:sp>
      <p:pic>
        <p:nvPicPr>
          <p:cNvPr id="21" name="Picture 722" descr="La recette de la CDG pour restaurer la qualité de l'école marocaine |  Aujourd'hui le Maroc">
            <a:extLst>
              <a:ext uri="{FF2B5EF4-FFF2-40B4-BE49-F238E27FC236}">
                <a16:creationId xmlns:a16="http://schemas.microsoft.com/office/drawing/2014/main" xmlns="" id="{9C69BB89-F3C3-4528-B433-4B59EDE77305}"/>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725144" y="1868275"/>
            <a:ext cx="1784216" cy="1191557"/>
          </a:xfrm>
          <a:prstGeom prst="round2DiagRect">
            <a:avLst>
              <a:gd name="adj1" fmla="val 16667"/>
              <a:gd name="adj2" fmla="val 0"/>
            </a:avLst>
          </a:prstGeom>
          <a:ln w="88900" cap="sq">
            <a:no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2" name="Picture 724" descr="Portail des médiathèques de la Ville et Eurométropole de Strasbourg : neuhof">
            <a:extLst>
              <a:ext uri="{FF2B5EF4-FFF2-40B4-BE49-F238E27FC236}">
                <a16:creationId xmlns:a16="http://schemas.microsoft.com/office/drawing/2014/main" xmlns="" id="{95C9E0E9-E4D7-4068-BA1B-D90CB7B74D29}"/>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077072" y="2489961"/>
            <a:ext cx="1925514" cy="1075160"/>
          </a:xfrm>
          <a:prstGeom prst="round2DiagRect">
            <a:avLst>
              <a:gd name="adj1" fmla="val 16667"/>
              <a:gd name="adj2" fmla="val 0"/>
            </a:avLst>
          </a:prstGeom>
          <a:ln w="88900" cap="sq">
            <a:no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xmlns="" id="{D11FD101-6343-46EA-99BA-C377E1A063B6}"/>
              </a:ext>
            </a:extLst>
          </p:cNvPr>
          <p:cNvSpPr txBox="1"/>
          <p:nvPr/>
        </p:nvSpPr>
        <p:spPr>
          <a:xfrm>
            <a:off x="635550" y="7453481"/>
            <a:ext cx="3369514" cy="307777"/>
          </a:xfrm>
          <a:prstGeom prst="rect">
            <a:avLst/>
          </a:prstGeom>
          <a:no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buNone/>
            </a:pPr>
            <a:r>
              <a:rPr lang="fr-FR" sz="1400" b="1" dirty="0">
                <a:solidFill>
                  <a:schemeClr val="tx2"/>
                </a:solidFill>
              </a:rPr>
              <a:t>Les membres du bureau de la Fondation</a:t>
            </a:r>
          </a:p>
        </p:txBody>
      </p:sp>
      <p:sp>
        <p:nvSpPr>
          <p:cNvPr id="27" name="TextBox 26">
            <a:extLst>
              <a:ext uri="{FF2B5EF4-FFF2-40B4-BE49-F238E27FC236}">
                <a16:creationId xmlns:a16="http://schemas.microsoft.com/office/drawing/2014/main" xmlns="" id="{71DAFF13-664D-4FD4-AAF0-130D2EF1FD16}"/>
              </a:ext>
            </a:extLst>
          </p:cNvPr>
          <p:cNvSpPr txBox="1"/>
          <p:nvPr/>
        </p:nvSpPr>
        <p:spPr>
          <a:xfrm>
            <a:off x="526970" y="8707796"/>
            <a:ext cx="1137266" cy="430887"/>
          </a:xfrm>
          <a:prstGeom prst="rect">
            <a:avLst/>
          </a:prstGeom>
          <a:no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lgn="ctr">
              <a:buNone/>
            </a:pPr>
            <a:r>
              <a:rPr lang="fr-FR" sz="1000" b="1" dirty="0" err="1">
                <a:solidFill>
                  <a:schemeClr val="tx2"/>
                </a:solidFill>
              </a:rPr>
              <a:t>Jinane</a:t>
            </a:r>
            <a:r>
              <a:rPr lang="fr-FR" sz="1000" b="1" dirty="0">
                <a:solidFill>
                  <a:schemeClr val="tx2"/>
                </a:solidFill>
              </a:rPr>
              <a:t> </a:t>
            </a:r>
            <a:r>
              <a:rPr lang="fr-FR" sz="1000" b="1" dirty="0">
                <a:solidFill>
                  <a:schemeClr val="tx2"/>
                </a:solidFill>
              </a:rPr>
              <a:t>L</a:t>
            </a:r>
            <a:r>
              <a:rPr lang="fr-FR" sz="1000" b="1" dirty="0" smtClean="0">
                <a:solidFill>
                  <a:schemeClr val="tx2"/>
                </a:solidFill>
              </a:rPr>
              <a:t>AABI</a:t>
            </a:r>
            <a:endParaRPr lang="fr-FR" sz="1000" b="1" dirty="0">
              <a:solidFill>
                <a:schemeClr val="tx2"/>
              </a:solidFill>
            </a:endParaRPr>
          </a:p>
          <a:p>
            <a:pPr marL="0" indent="0" algn="ctr">
              <a:buNone/>
            </a:pPr>
            <a:r>
              <a:rPr lang="fr-FR" sz="1000" b="1" dirty="0">
                <a:solidFill>
                  <a:schemeClr val="tx2"/>
                </a:solidFill>
              </a:rPr>
              <a:t>Présidente</a:t>
            </a:r>
          </a:p>
        </p:txBody>
      </p:sp>
      <p:sp>
        <p:nvSpPr>
          <p:cNvPr id="28" name="TextBox 27">
            <a:extLst>
              <a:ext uri="{FF2B5EF4-FFF2-40B4-BE49-F238E27FC236}">
                <a16:creationId xmlns:a16="http://schemas.microsoft.com/office/drawing/2014/main" xmlns="" id="{50A8EE10-2E82-46BE-96C2-404D5FCE548E}"/>
              </a:ext>
            </a:extLst>
          </p:cNvPr>
          <p:cNvSpPr txBox="1"/>
          <p:nvPr/>
        </p:nvSpPr>
        <p:spPr>
          <a:xfrm>
            <a:off x="1559626" y="8705692"/>
            <a:ext cx="1353290" cy="430887"/>
          </a:xfrm>
          <a:prstGeom prst="rect">
            <a:avLst/>
          </a:prstGeom>
          <a:no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lgn="ctr">
              <a:buNone/>
            </a:pPr>
            <a:r>
              <a:rPr lang="fr-FR" sz="1000" b="1" dirty="0" err="1">
                <a:solidFill>
                  <a:schemeClr val="tx2"/>
                </a:solidFill>
              </a:rPr>
              <a:t>Abdelghani</a:t>
            </a:r>
            <a:r>
              <a:rPr lang="fr-FR" sz="1000" b="1" dirty="0">
                <a:solidFill>
                  <a:schemeClr val="tx2"/>
                </a:solidFill>
              </a:rPr>
              <a:t> </a:t>
            </a:r>
            <a:r>
              <a:rPr lang="fr-FR" sz="1000" b="1" dirty="0" smtClean="0">
                <a:solidFill>
                  <a:schemeClr val="tx2"/>
                </a:solidFill>
              </a:rPr>
              <a:t>YOUMNI</a:t>
            </a:r>
            <a:endParaRPr lang="fr-FR" sz="1000" b="1" dirty="0">
              <a:solidFill>
                <a:schemeClr val="tx2"/>
              </a:solidFill>
            </a:endParaRPr>
          </a:p>
          <a:p>
            <a:pPr marL="0" indent="0" algn="ctr">
              <a:buNone/>
            </a:pPr>
            <a:r>
              <a:rPr lang="fr-FR" sz="1000" b="1" dirty="0">
                <a:solidFill>
                  <a:schemeClr val="tx2"/>
                </a:solidFill>
              </a:rPr>
              <a:t>Trésorier Général</a:t>
            </a:r>
          </a:p>
        </p:txBody>
      </p:sp>
      <p:sp>
        <p:nvSpPr>
          <p:cNvPr id="29" name="TextBox 28">
            <a:extLst>
              <a:ext uri="{FF2B5EF4-FFF2-40B4-BE49-F238E27FC236}">
                <a16:creationId xmlns:a16="http://schemas.microsoft.com/office/drawing/2014/main" xmlns="" id="{F4112ED4-22EE-4239-9E9F-301D6A202DFD}"/>
              </a:ext>
            </a:extLst>
          </p:cNvPr>
          <p:cNvSpPr txBox="1"/>
          <p:nvPr/>
        </p:nvSpPr>
        <p:spPr>
          <a:xfrm>
            <a:off x="2710874" y="8713112"/>
            <a:ext cx="1425298" cy="430887"/>
          </a:xfrm>
          <a:prstGeom prst="rect">
            <a:avLst/>
          </a:prstGeom>
          <a:no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lgn="ctr">
              <a:buNone/>
            </a:pPr>
            <a:r>
              <a:rPr lang="fr-FR" sz="1000" b="1" dirty="0">
                <a:solidFill>
                  <a:schemeClr val="tx2"/>
                </a:solidFill>
              </a:rPr>
              <a:t>Isabelle </a:t>
            </a:r>
            <a:r>
              <a:rPr lang="fr-FR" sz="1000" b="1" dirty="0" smtClean="0">
                <a:solidFill>
                  <a:schemeClr val="tx2"/>
                </a:solidFill>
              </a:rPr>
              <a:t>BAGNOST</a:t>
            </a:r>
            <a:endParaRPr lang="fr-FR" sz="1000" b="1" dirty="0">
              <a:solidFill>
                <a:schemeClr val="tx2"/>
              </a:solidFill>
            </a:endParaRPr>
          </a:p>
          <a:p>
            <a:pPr marL="0" indent="0" algn="ctr">
              <a:buNone/>
            </a:pPr>
            <a:r>
              <a:rPr lang="fr-FR" sz="1000" b="1" dirty="0">
                <a:solidFill>
                  <a:schemeClr val="tx2"/>
                </a:solidFill>
              </a:rPr>
              <a:t>Secrétaire Générale</a:t>
            </a:r>
          </a:p>
        </p:txBody>
      </p:sp>
      <p:pic>
        <p:nvPicPr>
          <p:cNvPr id="3" name="Picture 2">
            <a:extLst>
              <a:ext uri="{FF2B5EF4-FFF2-40B4-BE49-F238E27FC236}">
                <a16:creationId xmlns:a16="http://schemas.microsoft.com/office/drawing/2014/main" xmlns="" id="{81354E1F-A442-46B3-A53C-ECC92494A186}"/>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l="13400" r="12162" b="61006"/>
          <a:stretch/>
        </p:blipFill>
        <p:spPr>
          <a:xfrm>
            <a:off x="4447318" y="7769767"/>
            <a:ext cx="743388" cy="782058"/>
          </a:xfrm>
          <a:prstGeom prst="ellipse">
            <a:avLst/>
          </a:prstGeom>
          <a:ln w="3175" cap="rnd">
            <a:solidFill>
              <a:schemeClr val="accent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3" name="TextBox 22">
            <a:extLst>
              <a:ext uri="{FF2B5EF4-FFF2-40B4-BE49-F238E27FC236}">
                <a16:creationId xmlns:a16="http://schemas.microsoft.com/office/drawing/2014/main" xmlns="" id="{63E63C70-88E2-4B4E-8C56-1469DCC1A349}"/>
              </a:ext>
            </a:extLst>
          </p:cNvPr>
          <p:cNvSpPr txBox="1"/>
          <p:nvPr/>
        </p:nvSpPr>
        <p:spPr>
          <a:xfrm>
            <a:off x="4038964" y="8713113"/>
            <a:ext cx="1560097" cy="430887"/>
          </a:xfrm>
          <a:prstGeom prst="rect">
            <a:avLst/>
          </a:prstGeom>
          <a:no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lgn="ctr">
              <a:buNone/>
            </a:pPr>
            <a:r>
              <a:rPr lang="fr-FR" sz="1000" b="1" dirty="0" err="1">
                <a:solidFill>
                  <a:schemeClr val="tx2"/>
                </a:solidFill>
              </a:rPr>
              <a:t>Soulimane</a:t>
            </a:r>
            <a:r>
              <a:rPr lang="fr-FR" sz="1000" b="1" dirty="0">
                <a:solidFill>
                  <a:schemeClr val="tx2"/>
                </a:solidFill>
              </a:rPr>
              <a:t> BELHADJ</a:t>
            </a:r>
          </a:p>
          <a:p>
            <a:pPr marL="0" indent="0" algn="ctr">
              <a:buNone/>
            </a:pPr>
            <a:r>
              <a:rPr lang="fr-FR" sz="1000" b="1" dirty="0" smtClean="0">
                <a:solidFill>
                  <a:schemeClr val="tx2"/>
                </a:solidFill>
              </a:rPr>
              <a:t>Trésorier Général Adjoint</a:t>
            </a:r>
            <a:endParaRPr lang="fr-FR" sz="1000" b="1" dirty="0">
              <a:solidFill>
                <a:schemeClr val="tx2"/>
              </a:solidFill>
            </a:endParaRPr>
          </a:p>
        </p:txBody>
      </p:sp>
      <p:sp>
        <p:nvSpPr>
          <p:cNvPr id="24" name="TextBox 23">
            <a:extLst>
              <a:ext uri="{FF2B5EF4-FFF2-40B4-BE49-F238E27FC236}">
                <a16:creationId xmlns:a16="http://schemas.microsoft.com/office/drawing/2014/main" xmlns="" id="{AAE45288-3C05-4629-A03E-D91374456CF8}"/>
              </a:ext>
            </a:extLst>
          </p:cNvPr>
          <p:cNvSpPr txBox="1"/>
          <p:nvPr/>
        </p:nvSpPr>
        <p:spPr>
          <a:xfrm>
            <a:off x="1594514" y="511597"/>
            <a:ext cx="4914846" cy="461665"/>
          </a:xfrm>
          <a:prstGeom prst="rect">
            <a:avLst/>
          </a:prstGeom>
          <a:noFill/>
        </p:spPr>
        <p:txBody>
          <a:bodyPr vert="horz" wrap="square" lIns="91440" tIns="45720" rIns="91440" bIns="45720" rtlCol="0">
            <a:spAutoFit/>
          </a:bodyPr>
          <a:lstStyle>
            <a:lvl1pPr marL="457189" lvl="0" indent="-457189" defTabSz="1219170">
              <a:spcBef>
                <a:spcPct val="20000"/>
              </a:spcBef>
              <a:buFont typeface="Arial" pitchFamily="34" charset="0"/>
              <a:buChar char="•"/>
              <a:defRPr sz="4267"/>
            </a:lvl1pPr>
            <a:lvl2pPr marL="990575" lvl="1" indent="-380990" defTabSz="1219170">
              <a:spcBef>
                <a:spcPct val="20000"/>
              </a:spcBef>
              <a:buFont typeface="Arial" pitchFamily="34" charset="0"/>
              <a:buChar char="–"/>
              <a:defRPr sz="3733"/>
            </a:lvl2pPr>
            <a:lvl3pPr marL="1523962" lvl="2" indent="-304792" defTabSz="1219170">
              <a:spcBef>
                <a:spcPct val="20000"/>
              </a:spcBef>
              <a:buFont typeface="Arial" pitchFamily="34" charset="0"/>
              <a:buChar char="•"/>
              <a:defRPr sz="3200"/>
            </a:lvl3pPr>
            <a:lvl4pPr marL="2133547" lvl="3" indent="-304792" defTabSz="1219170">
              <a:spcBef>
                <a:spcPct val="20000"/>
              </a:spcBef>
              <a:buFont typeface="Arial" pitchFamily="34" charset="0"/>
              <a:buChar char="–"/>
              <a:defRPr sz="2667"/>
            </a:lvl4pPr>
            <a:lvl5pPr marL="2743131" lvl="4" indent="-304792" defTabSz="1219170">
              <a:spcBef>
                <a:spcPct val="20000"/>
              </a:spcBef>
              <a:buFont typeface="Arial" pitchFamily="34" charset="0"/>
              <a:buChar char="»"/>
              <a:defRPr sz="2667"/>
            </a:lvl5pPr>
            <a:lvl6pPr marL="3352716" indent="-304792" defTabSz="1219170">
              <a:spcBef>
                <a:spcPct val="20000"/>
              </a:spcBef>
              <a:buFont typeface="Arial" pitchFamily="34" charset="0"/>
              <a:buChar char="•"/>
              <a:defRPr sz="2667"/>
            </a:lvl6pPr>
            <a:lvl7pPr marL="3962301" indent="-304792" defTabSz="1219170">
              <a:spcBef>
                <a:spcPct val="20000"/>
              </a:spcBef>
              <a:buFont typeface="Arial" pitchFamily="34" charset="0"/>
              <a:buChar char="•"/>
              <a:defRPr sz="2667"/>
            </a:lvl7pPr>
            <a:lvl8pPr marL="4571886" indent="-304792" defTabSz="1219170">
              <a:spcBef>
                <a:spcPct val="20000"/>
              </a:spcBef>
              <a:buFont typeface="Arial" pitchFamily="34" charset="0"/>
              <a:buChar char="•"/>
              <a:defRPr sz="2667"/>
            </a:lvl8pPr>
            <a:lvl9pPr marL="5181470" indent="-304792" defTabSz="1219170">
              <a:spcBef>
                <a:spcPct val="20000"/>
              </a:spcBef>
              <a:buFont typeface="Arial" pitchFamily="34" charset="0"/>
              <a:buChar char="•"/>
              <a:defRPr sz="2667"/>
            </a:lvl9pPr>
          </a:lstStyle>
          <a:p>
            <a:pPr marL="0" indent="0" algn="ctr">
              <a:buNone/>
            </a:pPr>
            <a:r>
              <a:rPr lang="fr-FR" sz="2400" b="1" dirty="0">
                <a:solidFill>
                  <a:schemeClr val="tx2"/>
                </a:solidFill>
              </a:rPr>
              <a:t>FONDATION LYCEE LYAUTEY</a:t>
            </a:r>
          </a:p>
        </p:txBody>
      </p:sp>
    </p:spTree>
    <p:extLst>
      <p:ext uri="{BB962C8B-B14F-4D97-AF65-F5344CB8AC3E}">
        <p14:creationId xmlns:p14="http://schemas.microsoft.com/office/powerpoint/2010/main" val="29607083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 Template (Microsoft)</Template>
  <TotalTime>46</TotalTime>
  <Words>251</Words>
  <Application>Microsoft Office PowerPoint</Application>
  <PresentationFormat>Affichage à l'écran (4:3)</PresentationFormat>
  <Paragraphs>24</Paragraphs>
  <Slides>1</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vt:i4>
      </vt:variant>
    </vt:vector>
  </HeadingPairs>
  <TitlesOfParts>
    <vt:vector size="3" baseType="lpstr">
      <vt:lpstr>Office Theme</vt:lpstr>
      <vt:lpstr>think-cell Slide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Jinane Laghrari</dc:creator>
  <cp:lastModifiedBy>ayoumni</cp:lastModifiedBy>
  <cp:revision>12</cp:revision>
  <dcterms:created xsi:type="dcterms:W3CDTF">2021-05-31T13:42:06Z</dcterms:created>
  <dcterms:modified xsi:type="dcterms:W3CDTF">2021-06-01T12:52:47Z</dcterms:modified>
</cp:coreProperties>
</file>