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cwdSzuha4JTpNZphyXfhzGnH9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C9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pjlpeep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14282" y="214290"/>
            <a:ext cx="8786874" cy="62865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GRAND PRIX DES JEUNES LECTEURS  - 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fr-FR" sz="3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F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édition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Comment devenir critique littéraire et membre du jury?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Enfants, Parents, Enseignants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Tous ensemble pour promouvoir la lecture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Résultat de recherche d'images pour &quot;logo peep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16" y="5572140"/>
            <a:ext cx="2714644" cy="74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4678" y="428604"/>
            <a:ext cx="2571768" cy="879034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000100" y="142853"/>
            <a:ext cx="6858048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fr-FR" sz="4000" b="1" u="sng">
                <a:solidFill>
                  <a:srgbClr val="FFC000"/>
                </a:solidFill>
              </a:rPr>
              <a:t>LE GPJL </a:t>
            </a:r>
            <a:r>
              <a:rPr lang="fr-FR" sz="4000" u="sng">
                <a:solidFill>
                  <a:srgbClr val="FFC000"/>
                </a:solidFill>
              </a:rPr>
              <a:t>C’EST :</a:t>
            </a:r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428596" y="1285860"/>
            <a:ext cx="8572560" cy="4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FR" sz="2200" dirty="0">
                <a:solidFill>
                  <a:schemeClr val="lt1"/>
                </a:solidFill>
              </a:rPr>
              <a:t> </a:t>
            </a:r>
            <a:r>
              <a:rPr lang="fr-FR" sz="2200" b="1" dirty="0">
                <a:solidFill>
                  <a:schemeClr val="lt1"/>
                </a:solidFill>
              </a:rPr>
              <a:t>Un </a:t>
            </a:r>
            <a:r>
              <a:rPr lang="fr-FR" sz="2200" b="1" dirty="0">
                <a:solidFill>
                  <a:srgbClr val="FFC000"/>
                </a:solidFill>
              </a:rPr>
              <a:t>prix littéraire </a:t>
            </a:r>
            <a:r>
              <a:rPr lang="fr-FR" sz="2200" b="1" dirty="0">
                <a:solidFill>
                  <a:schemeClr val="lt1"/>
                </a:solidFill>
              </a:rPr>
              <a:t>: organisé par l’association de parents d’élèves PEEP en collaboration avec les établissements scolaires </a:t>
            </a:r>
            <a:endParaRPr lang="fr-FR" b="1" dirty="0"/>
          </a:p>
          <a:p>
            <a:pPr marL="0" lvl="0" indent="-13970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FR" sz="2200" b="1" dirty="0">
                <a:solidFill>
                  <a:schemeClr val="lt1"/>
                </a:solidFill>
              </a:rPr>
              <a:t> Un concours créé en 1985 en France et qui est organisé depuis 1998 au Maroc dans toutes les écoles du pôle Casablanca Mohammedia </a:t>
            </a:r>
            <a:endParaRPr lang="fr-FR" b="1" dirty="0"/>
          </a:p>
          <a:p>
            <a:pPr marL="0" lvl="0" indent="-13970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FR" sz="2200" b="1" dirty="0">
                <a:solidFill>
                  <a:schemeClr val="lt1"/>
                </a:solidFill>
              </a:rPr>
              <a:t> Un prix qui récompense l’auteur du </a:t>
            </a:r>
            <a:r>
              <a:rPr lang="fr-FR" sz="2200" b="1" dirty="0">
                <a:solidFill>
                  <a:srgbClr val="FFC000"/>
                </a:solidFill>
              </a:rPr>
              <a:t>meilleur livre jeunesse </a:t>
            </a:r>
            <a:r>
              <a:rPr lang="fr-FR" sz="2200" b="1" dirty="0">
                <a:solidFill>
                  <a:schemeClr val="lt1"/>
                </a:solidFill>
              </a:rPr>
              <a:t>francophone de l’année</a:t>
            </a:r>
            <a:endParaRPr lang="fr-FR" b="1" dirty="0"/>
          </a:p>
          <a:p>
            <a:pPr marL="0" lvl="0" indent="-13970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FR" sz="2200" b="1" dirty="0">
                <a:solidFill>
                  <a:schemeClr val="lt1"/>
                </a:solidFill>
              </a:rPr>
              <a:t> Un jury composé de 27 élèves issus des classes de </a:t>
            </a:r>
            <a:r>
              <a:rPr lang="fr-FR" sz="2200" b="1" dirty="0">
                <a:solidFill>
                  <a:srgbClr val="FFC000"/>
                </a:solidFill>
              </a:rPr>
              <a:t>CM2 et 6</a:t>
            </a:r>
            <a:r>
              <a:rPr lang="fr-FR" sz="2200" b="1" baseline="30000" dirty="0">
                <a:solidFill>
                  <a:srgbClr val="FFC000"/>
                </a:solidFill>
              </a:rPr>
              <a:t>e</a:t>
            </a:r>
            <a:r>
              <a:rPr lang="fr-FR" sz="2200" b="1" dirty="0">
                <a:solidFill>
                  <a:schemeClr val="lt1"/>
                </a:solidFill>
              </a:rPr>
              <a:t> de toutes les écoles participantes et qui choisit parmi une sélection de 7 ouvrages un livre gagnant  </a:t>
            </a:r>
          </a:p>
          <a:p>
            <a:pPr marL="0" lvl="0" indent="-13970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FR" sz="2200" b="1" dirty="0">
                <a:solidFill>
                  <a:schemeClr val="lt1"/>
                </a:solidFill>
              </a:rPr>
              <a:t> Un concours qui </a:t>
            </a:r>
            <a:r>
              <a:rPr lang="fr-FR" sz="2200" b="1" dirty="0">
                <a:solidFill>
                  <a:srgbClr val="FFC000"/>
                </a:solidFill>
              </a:rPr>
              <a:t>favorise la lecture </a:t>
            </a:r>
            <a:r>
              <a:rPr lang="fr-FR" sz="2200" b="1" dirty="0">
                <a:solidFill>
                  <a:schemeClr val="lt1"/>
                </a:solidFill>
              </a:rPr>
              <a:t>chez les jeunes</a:t>
            </a:r>
            <a:endParaRPr lang="fr-FR" b="1" dirty="0"/>
          </a:p>
          <a:p>
            <a:pPr marL="0" lvl="0" indent="-13970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FR" sz="2200" b="1" dirty="0">
                <a:solidFill>
                  <a:schemeClr val="lt1"/>
                </a:solidFill>
              </a:rPr>
              <a:t> Un concours parrainé par le ministère de </a:t>
            </a:r>
            <a:r>
              <a:rPr lang="fr-FR" sz="2200" b="1" dirty="0">
                <a:solidFill>
                  <a:srgbClr val="FFC000"/>
                </a:solidFill>
              </a:rPr>
              <a:t>l'Éducation nationale français</a:t>
            </a:r>
            <a:r>
              <a:rPr lang="fr-FR" sz="2200" b="1" dirty="0">
                <a:solidFill>
                  <a:schemeClr val="lt1"/>
                </a:solidFill>
              </a:rPr>
              <a:t>.</a:t>
            </a:r>
          </a:p>
        </p:txBody>
      </p:sp>
      <p:pic>
        <p:nvPicPr>
          <p:cNvPr id="93" name="Google Shape;93;p2" descr="A stack of books with a bookmark on top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925" y="131185"/>
            <a:ext cx="928675" cy="122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457200" y="1643050"/>
            <a:ext cx="8229600" cy="469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fr-FR" b="1" dirty="0">
                <a:solidFill>
                  <a:schemeClr val="lt1"/>
                </a:solidFill>
              </a:rPr>
              <a:t>Tu es en </a:t>
            </a:r>
            <a:r>
              <a:rPr lang="fr-FR" b="1" dirty="0">
                <a:solidFill>
                  <a:srgbClr val="FFC000"/>
                </a:solidFill>
              </a:rPr>
              <a:t>CM2</a:t>
            </a:r>
            <a:r>
              <a:rPr lang="fr-FR" b="1" dirty="0">
                <a:solidFill>
                  <a:schemeClr val="lt1"/>
                </a:solidFill>
              </a:rPr>
              <a:t> ou en </a:t>
            </a:r>
            <a:r>
              <a:rPr lang="fr-FR" b="1" dirty="0">
                <a:solidFill>
                  <a:srgbClr val="FFC000"/>
                </a:solidFill>
              </a:rPr>
              <a:t>6</a:t>
            </a:r>
            <a:r>
              <a:rPr lang="fr-FR" b="1" baseline="30000" dirty="0">
                <a:solidFill>
                  <a:srgbClr val="FFC000"/>
                </a:solidFill>
              </a:rPr>
              <a:t>ème 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endParaRPr b="1" dirty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fr-FR" b="1" dirty="0">
                <a:solidFill>
                  <a:schemeClr val="lt1"/>
                </a:solidFill>
              </a:rPr>
              <a:t>Tu aimes les livres et la </a:t>
            </a:r>
            <a:r>
              <a:rPr lang="fr-FR" b="1" dirty="0">
                <a:solidFill>
                  <a:srgbClr val="FFC000"/>
                </a:solidFill>
              </a:rPr>
              <a:t>lecture</a:t>
            </a:r>
            <a:endParaRPr b="1" dirty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fr-FR" b="1" dirty="0">
                <a:solidFill>
                  <a:schemeClr val="lt1"/>
                </a:solidFill>
              </a:rPr>
              <a:t>Remplis le bulletin de participation: parle-nous de ton </a:t>
            </a:r>
            <a:r>
              <a:rPr lang="fr-FR" b="1" dirty="0">
                <a:solidFill>
                  <a:srgbClr val="FFC000"/>
                </a:solidFill>
              </a:rPr>
              <a:t>livre préféré</a:t>
            </a:r>
            <a:r>
              <a:rPr lang="fr-FR" b="1" dirty="0">
                <a:solidFill>
                  <a:schemeClr val="lt1"/>
                </a:solidFill>
              </a:rPr>
              <a:t>, sans oublier de donner ton </a:t>
            </a:r>
            <a:r>
              <a:rPr lang="fr-FR" b="1" dirty="0">
                <a:solidFill>
                  <a:srgbClr val="FFC000"/>
                </a:solidFill>
              </a:rPr>
              <a:t>avis</a:t>
            </a:r>
            <a:endParaRPr b="1" dirty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fr-FR" b="1" dirty="0">
                <a:solidFill>
                  <a:schemeClr val="lt1"/>
                </a:solidFill>
              </a:rPr>
              <a:t>Envoie ce bulletin par mail avant </a:t>
            </a:r>
            <a:r>
              <a:rPr lang="fr-FR" b="1" dirty="0">
                <a:solidFill>
                  <a:srgbClr val="FFC000"/>
                </a:solidFill>
              </a:rPr>
              <a:t>le </a:t>
            </a:r>
            <a:endParaRPr b="1" dirty="0">
              <a:solidFill>
                <a:srgbClr val="FFC000"/>
              </a:solidFill>
            </a:endParaRPr>
          </a:p>
          <a:p>
            <a:pPr marL="342900" lvl="0" indent="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C000"/>
                </a:solidFill>
              </a:rPr>
              <a:t>28 novembre 2025 </a:t>
            </a:r>
            <a:r>
              <a:rPr lang="fr-FR" b="1" dirty="0">
                <a:solidFill>
                  <a:schemeClr val="lt1"/>
                </a:solidFill>
              </a:rPr>
              <a:t>à </a:t>
            </a:r>
            <a:r>
              <a:rPr lang="fr-FR" b="1" dirty="0">
                <a:solidFill>
                  <a:schemeClr val="lt1"/>
                </a:solidFill>
                <a:highlight>
                  <a:srgbClr val="FFFF00"/>
                </a:highlight>
                <a:hlinkClick r:id="rId3"/>
              </a:rPr>
              <a:t>gpjlpeep@gmail.com</a:t>
            </a:r>
            <a:r>
              <a:rPr lang="fr-FR" b="1" dirty="0">
                <a:solidFill>
                  <a:schemeClr val="lt1"/>
                </a:solidFill>
                <a:highlight>
                  <a:srgbClr val="FFFF00"/>
                </a:highlight>
              </a:rPr>
              <a:t> </a:t>
            </a:r>
            <a:r>
              <a:rPr lang="fr-FR" b="1" dirty="0">
                <a:solidFill>
                  <a:schemeClr val="lt1"/>
                </a:solidFill>
              </a:rPr>
              <a:t>ou remets-le à ton enseignant ou dans l’urne du CDI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214414" y="285728"/>
            <a:ext cx="6858048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COMMENT PARTICIPER</a:t>
            </a:r>
            <a:endParaRPr sz="2800" b="0" i="0" u="sng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925" y="131185"/>
            <a:ext cx="928675" cy="122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678600" y="1895875"/>
            <a:ext cx="28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Informations sur l’élève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5150" y="2569963"/>
            <a:ext cx="32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Informations sur ton livre préféré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525301" y="3191688"/>
            <a:ext cx="314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Ton résumé du livre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678600" y="4461693"/>
            <a:ext cx="322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Avis ou critiques du livre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43438" y="2500306"/>
            <a:ext cx="529836" cy="928694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643438" y="3500438"/>
            <a:ext cx="500066" cy="142876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643438" y="5143512"/>
            <a:ext cx="500066" cy="785818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1428728" y="6286520"/>
            <a:ext cx="6357982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ENVOIE TON BULLETIN AVANT LE 15/</a:t>
            </a:r>
            <a:r>
              <a:rPr lang="fr-FR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fr-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 A L’ADRESSE : </a:t>
            </a:r>
            <a:r>
              <a:rPr lang="fr-FR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gpjlpeep@gmail.com</a:t>
            </a:r>
            <a:endParaRPr sz="1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!! LES BULLETINS SONT CORRIGES DE MANIÈRE ANONYME !!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-33366" y="142852"/>
            <a:ext cx="835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COMMENT REMPLIR LE BULLETIN DE PARTICIPATION ?</a:t>
            </a:r>
            <a:endParaRPr sz="2000" b="0" i="0" u="sng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925" y="131185"/>
            <a:ext cx="928675" cy="122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3554650" y="2749375"/>
            <a:ext cx="675900" cy="28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3582575" y="4505650"/>
            <a:ext cx="675900" cy="28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3582575" y="3237675"/>
            <a:ext cx="675900" cy="28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3582575" y="1951625"/>
            <a:ext cx="675900" cy="28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5582C-B504-2F38-8CFD-052C8126B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99" y="821608"/>
            <a:ext cx="3665903" cy="51077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5"/>
          <p:cNvCxnSpPr/>
          <p:nvPr/>
        </p:nvCxnSpPr>
        <p:spPr>
          <a:xfrm rot="5400000">
            <a:off x="4285454" y="1928008"/>
            <a:ext cx="571504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5" name="Google Shape;125;p5"/>
          <p:cNvSpPr/>
          <p:nvPr/>
        </p:nvSpPr>
        <p:spPr>
          <a:xfrm>
            <a:off x="0" y="1214422"/>
            <a:ext cx="9144000" cy="64294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nous envoies ton bulletin de participation dans lequel tu nous parles de ton livre préféré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6000760" y="2857496"/>
            <a:ext cx="3143240" cy="7143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es reçu par un petit comité pour parler de ton livre à l’oral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0" y="2857496"/>
            <a:ext cx="3357554" cy="7143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es remercié pour ta participation tu pourras tenter ta chance une autre fois (pour les CM2)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3000364" y="2214554"/>
            <a:ext cx="3286148" cy="71438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es sélectionné à l’écrit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286116" y="3714752"/>
            <a:ext cx="2643206" cy="642942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es sélectionné à l’oral</a:t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4643438" y="4500570"/>
            <a:ext cx="4500562" cy="85725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fais partie des 27 élèves jury et tu reçois une sélection de 7 livres jeunesse parus en 2025 que tu devras lire pendant les vacances de février</a:t>
            </a:r>
            <a:endParaRPr dirty="0"/>
          </a:p>
        </p:txBody>
      </p:sp>
      <p:sp>
        <p:nvSpPr>
          <p:cNvPr id="131" name="Google Shape;131;p5"/>
          <p:cNvSpPr/>
          <p:nvPr/>
        </p:nvSpPr>
        <p:spPr>
          <a:xfrm>
            <a:off x="0" y="4500570"/>
            <a:ext cx="4286248" cy="857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es remercié tu reçois en cadeau un livre sélectionné par notre comité de lecture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5786454"/>
            <a:ext cx="9144000" cy="107157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 participes au Grand Débat du Jury où tu devras défendre, parmi les 7 ouvrages lus, ton livre préféré.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livre qui remporte le plus de votes sera le livre gagnant du Grand Prix des jeunes Lecteurs 2025/2026.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L’auteur de ce livre sera invité au Maroc pour si possible rencontrer tous les élèves !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5"/>
          <p:cNvCxnSpPr>
            <a:stCxn id="128" idx="2"/>
          </p:cNvCxnSpPr>
          <p:nvPr/>
        </p:nvCxnSpPr>
        <p:spPr>
          <a:xfrm rot="10800000">
            <a:off x="1643164" y="2570244"/>
            <a:ext cx="1357200" cy="150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4" name="Google Shape;134;p5"/>
          <p:cNvCxnSpPr/>
          <p:nvPr/>
        </p:nvCxnSpPr>
        <p:spPr>
          <a:xfrm rot="10800000">
            <a:off x="6286512" y="2571744"/>
            <a:ext cx="1214446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5" name="Google Shape;135;p5"/>
          <p:cNvCxnSpPr/>
          <p:nvPr/>
        </p:nvCxnSpPr>
        <p:spPr>
          <a:xfrm rot="5400000">
            <a:off x="4464843" y="3536157"/>
            <a:ext cx="357190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6" name="Google Shape;136;p5"/>
          <p:cNvCxnSpPr/>
          <p:nvPr/>
        </p:nvCxnSpPr>
        <p:spPr>
          <a:xfrm rot="5400000">
            <a:off x="1499372" y="2714620"/>
            <a:ext cx="285752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7" name="Google Shape;137;p5"/>
          <p:cNvCxnSpPr/>
          <p:nvPr/>
        </p:nvCxnSpPr>
        <p:spPr>
          <a:xfrm rot="10800000">
            <a:off x="1714480" y="4071942"/>
            <a:ext cx="1571636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8" name="Google Shape;138;p5"/>
          <p:cNvCxnSpPr/>
          <p:nvPr/>
        </p:nvCxnSpPr>
        <p:spPr>
          <a:xfrm rot="5400000">
            <a:off x="1501357" y="4285859"/>
            <a:ext cx="427834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9" name="Google Shape;139;p5"/>
          <p:cNvCxnSpPr/>
          <p:nvPr/>
        </p:nvCxnSpPr>
        <p:spPr>
          <a:xfrm rot="10800000">
            <a:off x="5929322" y="4071942"/>
            <a:ext cx="1571636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0" name="Google Shape;140;p5"/>
          <p:cNvCxnSpPr/>
          <p:nvPr/>
        </p:nvCxnSpPr>
        <p:spPr>
          <a:xfrm rot="5400000">
            <a:off x="7286644" y="4286256"/>
            <a:ext cx="428628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1" name="Google Shape;141;p5"/>
          <p:cNvCxnSpPr/>
          <p:nvPr/>
        </p:nvCxnSpPr>
        <p:spPr>
          <a:xfrm rot="10800000">
            <a:off x="4643438" y="3357562"/>
            <a:ext cx="1357322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2" name="Google Shape;142;p5"/>
          <p:cNvCxnSpPr/>
          <p:nvPr/>
        </p:nvCxnSpPr>
        <p:spPr>
          <a:xfrm rot="5400000">
            <a:off x="7358876" y="2713826"/>
            <a:ext cx="285752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43" name="Google Shape;143;p5"/>
          <p:cNvSpPr/>
          <p:nvPr/>
        </p:nvSpPr>
        <p:spPr>
          <a:xfrm>
            <a:off x="1928794" y="2285992"/>
            <a:ext cx="928694" cy="50006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6429388" y="2285992"/>
            <a:ext cx="928694" cy="50006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oui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2071670" y="3786190"/>
            <a:ext cx="928694" cy="50006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6286512" y="3786190"/>
            <a:ext cx="928694" cy="500066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oui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142976" y="71414"/>
            <a:ext cx="6858048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ETAPES DU CONCOURS</a:t>
            </a:r>
            <a:endParaRPr sz="2800" b="1" i="0" u="sng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 rot="5400000">
            <a:off x="4429918" y="5642784"/>
            <a:ext cx="285752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49" name="Google Shape;149;p5"/>
          <p:cNvCxnSpPr/>
          <p:nvPr/>
        </p:nvCxnSpPr>
        <p:spPr>
          <a:xfrm rot="10800000">
            <a:off x="4572001" y="5500702"/>
            <a:ext cx="2286016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0" name="Google Shape;150;p5"/>
          <p:cNvCxnSpPr/>
          <p:nvPr/>
        </p:nvCxnSpPr>
        <p:spPr>
          <a:xfrm rot="5400000">
            <a:off x="6785784" y="5429264"/>
            <a:ext cx="142876" cy="1588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51" name="Google Shape;15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925" y="131185"/>
            <a:ext cx="928675" cy="122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ctrTitle"/>
          </p:nvPr>
        </p:nvSpPr>
        <p:spPr>
          <a:xfrm>
            <a:off x="214314" y="-285776"/>
            <a:ext cx="892971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 b="1" dirty="0">
                <a:solidFill>
                  <a:schemeClr val="lt1"/>
                </a:solidFill>
              </a:rPr>
              <a:t>Vous les connaissez peut être? </a:t>
            </a:r>
            <a:br>
              <a:rPr lang="fr-FR" sz="3600" b="1" dirty="0">
                <a:solidFill>
                  <a:schemeClr val="lt1"/>
                </a:solidFill>
              </a:rPr>
            </a:br>
            <a:r>
              <a:rPr lang="fr-FR" sz="2800" b="1" dirty="0">
                <a:solidFill>
                  <a:srgbClr val="FFC000"/>
                </a:solidFill>
              </a:rPr>
              <a:t>Voici les gagnants des 5 éditions précédentes </a:t>
            </a:r>
            <a:endParaRPr sz="3600" b="1" dirty="0">
              <a:solidFill>
                <a:srgbClr val="FFC000"/>
              </a:solidFill>
            </a:endParaRPr>
          </a:p>
        </p:txBody>
      </p:sp>
      <p:sp>
        <p:nvSpPr>
          <p:cNvPr id="157" name="Google Shape;157;p6" descr="Résultat de recherche d'images pour &quot;val reiyel gpjl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5668834" y="5950352"/>
            <a:ext cx="1653390" cy="646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2023/2024 : La fille aux 100 visages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Loic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Leborgne </a:t>
            </a:r>
            <a:endParaRPr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26903" y="5921480"/>
            <a:ext cx="1637550" cy="646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2020/2021 : 8848 mètres</a:t>
            </a:r>
            <a:endParaRPr sz="12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Silène EDGAR</a:t>
            </a:r>
            <a:endParaRPr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03" y="1206894"/>
            <a:ext cx="1721208" cy="259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4" y="3563653"/>
            <a:ext cx="1480428" cy="22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8;p6">
            <a:extLst>
              <a:ext uri="{FF2B5EF4-FFF2-40B4-BE49-F238E27FC236}">
                <a16:creationId xmlns:a16="http://schemas.microsoft.com/office/drawing/2014/main" id="{BB503A92-C6F3-F2EE-C80F-9D763E76362B}"/>
              </a:ext>
            </a:extLst>
          </p:cNvPr>
          <p:cNvSpPr txBox="1"/>
          <p:nvPr/>
        </p:nvSpPr>
        <p:spPr>
          <a:xfrm>
            <a:off x="2065167" y="5985221"/>
            <a:ext cx="1637550" cy="646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2021/2022 :  La Team Collège</a:t>
            </a:r>
            <a:endParaRPr sz="12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Delphine PESSIN</a:t>
            </a:r>
            <a:endParaRPr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0D6FCF-8453-06EA-89C5-B40B88185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204" y="1206894"/>
            <a:ext cx="1667587" cy="25001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FC7571-B1D4-5CA2-12C5-1F5E7971D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167" y="3507378"/>
            <a:ext cx="1619624" cy="2429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532AC-4EA0-5F6D-AB29-135028EA9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348" y="3458830"/>
            <a:ext cx="1573324" cy="2437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0D878-AEE8-F3CB-D778-50EA3C8E9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361" y="1240376"/>
            <a:ext cx="1667587" cy="2207821"/>
          </a:xfrm>
          <a:prstGeom prst="rect">
            <a:avLst/>
          </a:prstGeom>
        </p:spPr>
      </p:pic>
      <p:sp>
        <p:nvSpPr>
          <p:cNvPr id="9" name="Google Shape;168;p6">
            <a:extLst>
              <a:ext uri="{FF2B5EF4-FFF2-40B4-BE49-F238E27FC236}">
                <a16:creationId xmlns:a16="http://schemas.microsoft.com/office/drawing/2014/main" id="{AD639AA8-544D-06FC-3937-98BECB6CA118}"/>
              </a:ext>
            </a:extLst>
          </p:cNvPr>
          <p:cNvSpPr txBox="1"/>
          <p:nvPr/>
        </p:nvSpPr>
        <p:spPr>
          <a:xfrm>
            <a:off x="3922348" y="5952639"/>
            <a:ext cx="1637550" cy="646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2022/2023 :  Dernière manche</a:t>
            </a:r>
            <a:endParaRPr sz="12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Catherine Dabadie</a:t>
            </a:r>
            <a:endParaRPr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099189-C18F-5C5B-F0E6-465910215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3798" y="3429000"/>
            <a:ext cx="1590765" cy="2433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1AEEC-2BE5-E1EA-AE33-35F4ECA57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8834" y="1206894"/>
            <a:ext cx="1640694" cy="2148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3FC96-8F29-6B54-6C9C-4B4DAD710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4513" y="3448198"/>
            <a:ext cx="1653390" cy="2414293"/>
          </a:xfrm>
          <a:prstGeom prst="rect">
            <a:avLst/>
          </a:prstGeom>
        </p:spPr>
      </p:pic>
      <p:sp>
        <p:nvSpPr>
          <p:cNvPr id="12" name="Google Shape;167;p6">
            <a:extLst>
              <a:ext uri="{FF2B5EF4-FFF2-40B4-BE49-F238E27FC236}">
                <a16:creationId xmlns:a16="http://schemas.microsoft.com/office/drawing/2014/main" id="{8E48EC46-4700-DB13-8C36-6791A0E88474}"/>
              </a:ext>
            </a:extLst>
          </p:cNvPr>
          <p:cNvSpPr txBox="1"/>
          <p:nvPr/>
        </p:nvSpPr>
        <p:spPr>
          <a:xfrm>
            <a:off x="7390353" y="5950352"/>
            <a:ext cx="1637550" cy="646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2024/2025 : Le jour où j’ai rencontré Walter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Jo </a:t>
            </a:r>
            <a:r>
              <a:rPr lang="fr-FR" sz="1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Hoestlandt</a:t>
            </a:r>
            <a:endParaRPr sz="1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32E513-6F1A-2954-7DC6-A4195A9E08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0414" y="1206894"/>
            <a:ext cx="1441524" cy="1703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1214414" y="142852"/>
            <a:ext cx="6858048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LES 7 LIVRES DE LITERRATURE JEUNESSE </a:t>
            </a:r>
            <a:endParaRPr dirty="0">
              <a:solidFill>
                <a:srgbClr val="FFC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RETENUS POUR LA SELECTION 2024 / 2025 (l’an passé):</a:t>
            </a:r>
            <a:endParaRPr sz="2800" b="0" i="0" u="sng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06B22-6C41-7424-94EE-4271ACD3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8" y="2221853"/>
            <a:ext cx="1710463" cy="2497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F8811-1E3F-5FAF-204E-509BC170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019" y="3987088"/>
            <a:ext cx="1768576" cy="2758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5A274-6681-C238-6B7C-5D5F4A604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47007"/>
            <a:ext cx="1828894" cy="2724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984162-6C0E-A034-86EE-87BDCE75A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627" y="4018196"/>
            <a:ext cx="1828894" cy="2730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673306-9266-449F-BE27-DA4BA1420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811" y="1109227"/>
            <a:ext cx="1803493" cy="27687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4121A9-D99B-D8F9-B165-11E0DBAF4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019" y="1147007"/>
            <a:ext cx="1822544" cy="27623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6DFC9-C203-F7DD-B2E5-A5F05005B3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9556" y="3980094"/>
            <a:ext cx="1994002" cy="28068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 descr="Résultat de recherche d'images pour &quot;val reiyel gpjl&quot;"/>
          <p:cNvSpPr/>
          <p:nvPr/>
        </p:nvSpPr>
        <p:spPr>
          <a:xfrm>
            <a:off x="2120072" y="714356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 descr="GPJ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9" y="4992717"/>
            <a:ext cx="3095625" cy="165098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 descr="UNADJUSTEDNONRAW_thumb_622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 descr="UNADJUSTEDNONRAW_thumb_622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 descr="UNADJUSTEDNONRAW_thumb_622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2357422" y="0"/>
            <a:ext cx="4929222" cy="92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sng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5" y="1488724"/>
            <a:ext cx="3357397" cy="150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9854" y="1416255"/>
            <a:ext cx="3095625" cy="175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9754" y="4629926"/>
            <a:ext cx="2738397" cy="2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1142976" y="142852"/>
            <a:ext cx="6858048" cy="857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Jury des précédentes éditions </a:t>
            </a:r>
            <a:endParaRPr sz="3200" b="1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6925" y="131185"/>
            <a:ext cx="928675" cy="122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E00E25-5C55-E6EE-33A5-AAD054C34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379" y="2924991"/>
            <a:ext cx="3362469" cy="21076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PowerPoint Presentation</vt:lpstr>
      <vt:lpstr>LE GPJL C’EST :</vt:lpstr>
      <vt:lpstr>PowerPoint Presentation</vt:lpstr>
      <vt:lpstr>PowerPoint Presentation</vt:lpstr>
      <vt:lpstr>PowerPoint Presentation</vt:lpstr>
      <vt:lpstr>Vous les connaissez peut être?  Voici les gagnants des 5 éditions précédentes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a.noir</dc:creator>
  <cp:lastModifiedBy>Tadlaoui, Dounia</cp:lastModifiedBy>
  <cp:revision>8</cp:revision>
  <dcterms:created xsi:type="dcterms:W3CDTF">2019-10-17T07:57:18Z</dcterms:created>
  <dcterms:modified xsi:type="dcterms:W3CDTF">2025-10-09T17:32:37Z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2022-10-16T19:47:06Z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f10481d0-ce8e-420e-8236-8afda2ef3942</vt:lpwstr>
  </property>
  <property fmtid="{D5CDD505-2E9C-101B-9397-08002B2CF9AE}" pid="8" name="MSIP_Label_3c9bec58-8084-492e-8360-0e1cfe36408c_ContentBits">
    <vt:lpwstr>0</vt:lpwstr>
  </property>
</Properties>
</file>